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8" r:id="rId2"/>
    <p:sldId id="257" r:id="rId3"/>
    <p:sldId id="272" r:id="rId4"/>
    <p:sldId id="259" r:id="rId5"/>
    <p:sldId id="266" r:id="rId6"/>
    <p:sldId id="267" r:id="rId7"/>
    <p:sldId id="269" r:id="rId8"/>
    <p:sldId id="268" r:id="rId9"/>
    <p:sldId id="270" r:id="rId10"/>
    <p:sldId id="271" r:id="rId11"/>
    <p:sldId id="27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>
      <p:cViewPr varScale="1">
        <p:scale>
          <a:sx n="50" d="100"/>
          <a:sy n="50" d="100"/>
        </p:scale>
        <p:origin x="3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928FE-017E-4B20-8BD8-2DC52DEE8B51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E1E8B-FF92-4F84-9C71-DFFC284E9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20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E1E8B-FF92-4F84-9C71-DFFC284E9ED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6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13CC1-2653-4F72-A477-3B30AF9C4C4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79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A532F-5748-4934-A9F2-75D088E93B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93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C90FA-5AF5-4653-860A-19AFF7179C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02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51F3E-4BF5-4E05-A555-7A237EF91B9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38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C9CDD-8F28-4583-982F-069A658F7D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78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89357-3893-4F8A-A7DF-7AF3C357E9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65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980EA-D2B0-4234-A687-E3D2C9E0FE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E6353-0EB8-46D1-AB01-E327E6FAA2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75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2685-7012-4F31-B2B4-1DB5FA9545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02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BE74B-36FA-42A0-B1BF-9E4D46D6EB2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55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0333-CBD5-4A10-A44D-C68CF5FC61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42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AE1EE4-A1CA-4938-B849-9910EA1300A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-deti.org/" TargetMode="External"/><Relationship Id="rId3" Type="http://schemas.openxmlformats.org/officeDocument/2006/relationships/hyperlink" Target="http://content-filtering.ru/" TargetMode="External"/><Relationship Id="rId7" Type="http://schemas.openxmlformats.org/officeDocument/2006/relationships/hyperlink" Target="http://www.nachalka.com/node/950" TargetMode="External"/><Relationship Id="rId2" Type="http://schemas.openxmlformats.org/officeDocument/2006/relationships/hyperlink" Target="http://www.fid.su/projects/deti-v-interne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ferunet.org/children/" TargetMode="External"/><Relationship Id="rId11" Type="http://schemas.openxmlformats.org/officeDocument/2006/relationships/hyperlink" Target="http://www.safe-internet.ru/" TargetMode="External"/><Relationship Id="rId5" Type="http://schemas.openxmlformats.org/officeDocument/2006/relationships/hyperlink" Target="http://www.microsoft.com/ru-ru/security/default.aspx" TargetMode="External"/><Relationship Id="rId10" Type="http://schemas.openxmlformats.org/officeDocument/2006/relationships/hyperlink" Target="http://www.igra-internet.ru/" TargetMode="External"/><Relationship Id="rId4" Type="http://schemas.openxmlformats.org/officeDocument/2006/relationships/hyperlink" Target="http://www.ligainternet.ru/" TargetMode="External"/><Relationship Id="rId9" Type="http://schemas.openxmlformats.org/officeDocument/2006/relationships/hyperlink" Target="http://&#1089;&#1077;&#1090;&#1077;&#1074;&#1080;&#1095;&#1086;&#1082;.&#1088;&#1092;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292600"/>
            <a:ext cx="7772400" cy="1872703"/>
          </a:xfrm>
        </p:spPr>
        <p:txBody>
          <a:bodyPr anchor="ctr"/>
          <a:lstStyle/>
          <a:p>
            <a:r>
              <a:rPr lang="ru-RU" sz="4000" b="1" dirty="0">
                <a:solidFill>
                  <a:schemeClr val="bg1"/>
                </a:solidFill>
              </a:rPr>
              <a:t>ВОПРОСЫ ОРГАНИЗАЦИИ ИНФОРМАЦИОННОЙ БЕЗОПАСНОСТИ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6165303"/>
            <a:ext cx="6400800" cy="481559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Тулиева Е.И., начальник ООО и ДО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634082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Интернет-ресурсы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517632" cy="5661248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2800" b="1" u="sng" dirty="0" smtClean="0">
                <a:hlinkClick r:id="rId2"/>
              </a:rPr>
              <a:t>http</a:t>
            </a:r>
            <a:r>
              <a:rPr lang="ru-RU" sz="2800" b="1" u="sng" dirty="0">
                <a:hlinkClick r:id="rId2"/>
              </a:rPr>
              <a:t>://</a:t>
            </a:r>
            <a:r>
              <a:rPr lang="ru-RU" sz="2800" b="1" u="sng" dirty="0" smtClean="0">
                <a:hlinkClick r:id="rId2"/>
              </a:rPr>
              <a:t>www.fid.su/projects/deti-v-internete</a:t>
            </a:r>
            <a:endParaRPr lang="ru-RU" sz="2800" b="1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>
                <a:hlinkClick r:id="rId3"/>
              </a:rPr>
              <a:t>http://content-filtering.ru/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 smtClean="0">
                <a:hlinkClick r:id="rId4"/>
              </a:rPr>
              <a:t>http</a:t>
            </a:r>
            <a:r>
              <a:rPr lang="ru-RU" sz="2800" b="1" dirty="0">
                <a:hlinkClick r:id="rId4"/>
              </a:rPr>
              <a:t>://www.ligainternet.ru</a:t>
            </a:r>
            <a:r>
              <a:rPr lang="ru-RU" sz="2800" b="1" dirty="0" smtClean="0">
                <a:hlinkClick r:id="rId4"/>
              </a:rPr>
              <a:t>/</a:t>
            </a:r>
            <a:endParaRPr lang="ru-RU" sz="2800" b="1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 smtClean="0">
                <a:hlinkClick r:id="rId5"/>
              </a:rPr>
              <a:t>http</a:t>
            </a:r>
            <a:r>
              <a:rPr lang="ru-RU" sz="2800" b="1" dirty="0">
                <a:hlinkClick r:id="rId5"/>
              </a:rPr>
              <a:t>://www.microsoft.com/ru-ru/security/default.aspx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 smtClean="0">
                <a:hlinkClick r:id="rId6"/>
              </a:rPr>
              <a:t>http</a:t>
            </a:r>
            <a:r>
              <a:rPr lang="ru-RU" sz="2800" b="1" dirty="0">
                <a:hlinkClick r:id="rId6"/>
              </a:rPr>
              <a:t>://www.saferunet.org/children</a:t>
            </a:r>
            <a:r>
              <a:rPr lang="ru-RU" sz="2800" b="1" dirty="0" smtClean="0">
                <a:hlinkClick r:id="rId6"/>
              </a:rPr>
              <a:t>/</a:t>
            </a:r>
            <a:endParaRPr lang="ru-RU" sz="2800" b="1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 smtClean="0">
                <a:hlinkClick r:id="rId7"/>
              </a:rPr>
              <a:t>http</a:t>
            </a:r>
            <a:r>
              <a:rPr lang="ru-RU" sz="2800" b="1" dirty="0">
                <a:hlinkClick r:id="rId7"/>
              </a:rPr>
              <a:t>://</a:t>
            </a:r>
            <a:r>
              <a:rPr lang="ru-RU" sz="2800" b="1" dirty="0" smtClean="0">
                <a:hlinkClick r:id="rId7"/>
              </a:rPr>
              <a:t>www.nachalka.com/node/950</a:t>
            </a:r>
            <a:endParaRPr lang="ru-RU" sz="2800" b="1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>
                <a:hlinkClick r:id="rId8"/>
              </a:rPr>
              <a:t>http://i-deti.org/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 smtClean="0">
                <a:hlinkClick r:id="rId9"/>
              </a:rPr>
              <a:t>http</a:t>
            </a:r>
            <a:r>
              <a:rPr lang="ru-RU" sz="2800" b="1" dirty="0">
                <a:hlinkClick r:id="rId9"/>
              </a:rPr>
              <a:t>://сетевичок.рф</a:t>
            </a:r>
            <a:r>
              <a:rPr lang="ru-RU" sz="2800" b="1" dirty="0" smtClean="0">
                <a:hlinkClick r:id="rId9"/>
              </a:rPr>
              <a:t>/</a:t>
            </a:r>
            <a:endParaRPr lang="ru-RU" sz="2800" b="1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>
                <a:hlinkClick r:id="rId10"/>
              </a:rPr>
              <a:t>http://www.igra-internet.ru</a:t>
            </a:r>
            <a:r>
              <a:rPr lang="ru-RU" sz="2800" b="1" dirty="0" smtClean="0">
                <a:hlinkClick r:id="rId10"/>
              </a:rPr>
              <a:t>/</a:t>
            </a:r>
            <a:endParaRPr lang="ru-RU" sz="2800" b="1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>
                <a:hlinkClick r:id="rId11"/>
              </a:rPr>
              <a:t>http://www.safe-internet.ru</a:t>
            </a:r>
            <a:r>
              <a:rPr lang="ru-RU" sz="2800" b="1" dirty="0" smtClean="0">
                <a:hlinkClick r:id="rId11"/>
              </a:rPr>
              <a:t>/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1F3E-4BF5-4E05-A555-7A237EF91B9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002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52" y="973138"/>
            <a:ext cx="8236248" cy="5510212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1F3E-4BF5-4E05-A555-7A237EF91B9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8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8229600" cy="719981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Наша задача сегодня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324058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/>
              <a:t>обеспечение </a:t>
            </a:r>
            <a:r>
              <a:rPr lang="ru-RU" sz="4000" b="1" dirty="0"/>
              <a:t>безопасности детей, не способных иногда правильно оценить степень угрозы информации, которую они воспринимают или передают</a:t>
            </a:r>
            <a:r>
              <a:rPr lang="ru-RU" sz="4000" b="1" dirty="0" smtClean="0"/>
              <a:t>.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1F3E-4BF5-4E05-A555-7A237EF91B9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5"/>
          <a:stretch/>
        </p:blipFill>
        <p:spPr>
          <a:xfrm>
            <a:off x="100655" y="1340768"/>
            <a:ext cx="9043345" cy="4680520"/>
          </a:xfr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1F3E-4BF5-4E05-A555-7A237EF91B9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62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Опасности Интернета для детей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229600" cy="4104457"/>
          </a:xfrm>
        </p:spPr>
        <p:txBody>
          <a:bodyPr/>
          <a:lstStyle/>
          <a:p>
            <a:r>
              <a:rPr lang="ru-RU" sz="3600" b="1" dirty="0" err="1" smtClean="0"/>
              <a:t>Киберхулиганы</a:t>
            </a:r>
            <a:endParaRPr lang="ru-RU" sz="3600" dirty="0" smtClean="0"/>
          </a:p>
          <a:p>
            <a:r>
              <a:rPr lang="ru-RU" sz="3600" b="1" dirty="0"/>
              <a:t>Злоупотребление обменом </a:t>
            </a:r>
            <a:r>
              <a:rPr lang="ru-RU" sz="3600" b="1" dirty="0" smtClean="0"/>
              <a:t>файлами</a:t>
            </a:r>
          </a:p>
          <a:p>
            <a:r>
              <a:rPr lang="ru-RU" sz="3600" b="1" dirty="0"/>
              <a:t>Доступ к неприличному </a:t>
            </a:r>
            <a:r>
              <a:rPr lang="ru-RU" sz="3600" b="1" dirty="0" smtClean="0"/>
              <a:t>контенту</a:t>
            </a:r>
          </a:p>
          <a:p>
            <a:r>
              <a:rPr lang="ru-RU" sz="3600" b="1" dirty="0" smtClean="0"/>
              <a:t>Кибер-хищники</a:t>
            </a:r>
          </a:p>
          <a:p>
            <a:r>
              <a:rPr lang="ru-RU" sz="3600" b="1" dirty="0" smtClean="0"/>
              <a:t>Вторжение в частную жизнь</a:t>
            </a:r>
          </a:p>
          <a:p>
            <a:r>
              <a:rPr lang="ru-RU" sz="3600" b="1" dirty="0" smtClean="0"/>
              <a:t>Нежелательная почта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1F3E-4BF5-4E05-A555-7A237EF91B9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Социальные сети 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1F3E-4BF5-4E05-A555-7A237EF91B90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DFDFE"/>
              </a:clrFrom>
              <a:clrTo>
                <a:srgbClr val="FD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592" y="1066800"/>
            <a:ext cx="9189592" cy="488638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579296" cy="63408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Основные риски социальных сетей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352" y="1431677"/>
            <a:ext cx="8229600" cy="4176464"/>
          </a:xfrm>
        </p:spPr>
        <p:txBody>
          <a:bodyPr/>
          <a:lstStyle/>
          <a:p>
            <a:r>
              <a:rPr lang="ru-RU" b="1" dirty="0"/>
              <a:t>Отсутствие вербального </a:t>
            </a:r>
            <a:r>
              <a:rPr lang="ru-RU" b="1" dirty="0" smtClean="0"/>
              <a:t>общения</a:t>
            </a:r>
          </a:p>
          <a:p>
            <a:r>
              <a:rPr lang="ru-RU" b="1" dirty="0"/>
              <a:t>Опасность виртуального совращения детей</a:t>
            </a:r>
            <a:endParaRPr lang="ru-RU" dirty="0"/>
          </a:p>
          <a:p>
            <a:r>
              <a:rPr lang="ru-RU" b="1" dirty="0"/>
              <a:t>Интернет-зависимость</a:t>
            </a:r>
            <a:endParaRPr lang="ru-RU" dirty="0"/>
          </a:p>
          <a:p>
            <a:r>
              <a:rPr lang="ru-RU" b="1" dirty="0"/>
              <a:t>Преследования, запугивания</a:t>
            </a:r>
            <a:endParaRPr lang="ru-RU" dirty="0"/>
          </a:p>
          <a:p>
            <a:r>
              <a:rPr lang="ru-RU" b="1" dirty="0"/>
              <a:t>Опасные молодёжные течения</a:t>
            </a:r>
            <a:endParaRPr lang="ru-RU" dirty="0"/>
          </a:p>
          <a:p>
            <a:r>
              <a:rPr lang="ru-RU" b="1" dirty="0"/>
              <a:t>Заражение вредоносным </a:t>
            </a:r>
            <a:r>
              <a:rPr lang="ru-RU" b="1" dirty="0" smtClean="0"/>
              <a:t>ПО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1F3E-4BF5-4E05-A555-7A237EF91B9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53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063" y="116632"/>
            <a:ext cx="8229600" cy="634082"/>
          </a:xfrm>
        </p:spPr>
        <p:txBody>
          <a:bodyPr/>
          <a:lstStyle/>
          <a:p>
            <a:r>
              <a:rPr lang="ru-RU" sz="4000" b="1" dirty="0">
                <a:solidFill>
                  <a:schemeClr val="bg1"/>
                </a:solidFill>
              </a:rPr>
              <a:t>И</a:t>
            </a:r>
            <a:r>
              <a:rPr lang="ru-RU" sz="4000" b="1" dirty="0" smtClean="0">
                <a:solidFill>
                  <a:schemeClr val="bg1"/>
                </a:solidFill>
              </a:rPr>
              <a:t>нформационная безопасность детей 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47260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это </a:t>
            </a:r>
            <a:r>
              <a:rPr lang="ru-RU" b="1" dirty="0"/>
              <a:t>состояние защищенности детей, при котором отсутствует риск, связанный с причинением информацией, в том числе распространяемой в сети Интернет, вреда их здоровью, физическому, психическому, духовному и нравственному развитию (Федеральный закон от 29.12.2010 </a:t>
            </a:r>
            <a:r>
              <a:rPr lang="ru-RU" b="1" dirty="0" smtClean="0"/>
              <a:t>№ </a:t>
            </a:r>
            <a:r>
              <a:rPr lang="ru-RU" b="1" dirty="0"/>
              <a:t>436-ФЗ "О защите детей от информации, причиняющей вред их здоровью и развитию</a:t>
            </a:r>
            <a:r>
              <a:rPr lang="ru-RU" b="1" dirty="0" smtClean="0"/>
              <a:t>").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1F3E-4BF5-4E05-A555-7A237EF91B9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266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06090"/>
          </a:xfrm>
        </p:spPr>
        <p:txBody>
          <a:bodyPr/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В школе: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/>
          <a:lstStyle/>
          <a:p>
            <a:pPr lvl="0"/>
            <a:r>
              <a:rPr lang="ru-RU" b="1" dirty="0" smtClean="0"/>
              <a:t>Разработана </a:t>
            </a:r>
            <a:r>
              <a:rPr lang="ru-RU" b="1" dirty="0"/>
              <a:t>и утверждена инструкция «Правила использования сети Интернет»</a:t>
            </a:r>
          </a:p>
          <a:p>
            <a:pPr lvl="0"/>
            <a:r>
              <a:rPr lang="ru-RU" b="1" dirty="0"/>
              <a:t>Проводится инструктаж по доступу к ресурсам сети Интернет;</a:t>
            </a:r>
          </a:p>
          <a:p>
            <a:pPr lvl="0"/>
            <a:r>
              <a:rPr lang="ru-RU" b="1" dirty="0"/>
              <a:t>На ПК используется система контентной фильтрации;</a:t>
            </a:r>
          </a:p>
          <a:p>
            <a:pPr lvl="0"/>
            <a:r>
              <a:rPr lang="ru-RU" b="1" dirty="0"/>
              <a:t>Разработана памятка для родителей по управлению безопасностью детей в сети Интернет;</a:t>
            </a:r>
          </a:p>
          <a:p>
            <a:pPr lvl="0"/>
            <a:r>
              <a:rPr lang="ru-RU" b="1" dirty="0"/>
              <a:t>Разработана памятка для учащихся «О чем надо знать при работе в Интернет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1F3E-4BF5-4E05-A555-7A237EF91B9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932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634082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Родительский контроль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911" y="1268760"/>
            <a:ext cx="8928992" cy="5040560"/>
          </a:xfrm>
        </p:spPr>
        <p:txBody>
          <a:bodyPr/>
          <a:lstStyle/>
          <a:p>
            <a:r>
              <a:rPr lang="ru-RU" sz="3600" b="1" dirty="0" smtClean="0"/>
              <a:t>дает </a:t>
            </a:r>
            <a:r>
              <a:rPr lang="ru-RU" sz="3600" b="1" dirty="0"/>
              <a:t>возможность контролировать использование компьютера ребенком:</a:t>
            </a:r>
          </a:p>
          <a:p>
            <a:pPr lvl="0"/>
            <a:r>
              <a:rPr lang="ru-RU" sz="3600" b="1" dirty="0"/>
              <a:t>ограничивать время, которое он проводит за экраном монитора,</a:t>
            </a:r>
          </a:p>
          <a:p>
            <a:pPr lvl="0"/>
            <a:r>
              <a:rPr lang="ru-RU" sz="3600" b="1" dirty="0"/>
              <a:t>блокировать доступ к некоторым сайтам,</a:t>
            </a:r>
          </a:p>
          <a:p>
            <a:pPr lvl="0"/>
            <a:r>
              <a:rPr lang="ru-RU" sz="3600" b="1" dirty="0"/>
              <a:t>блокировать доступ к интернет-сервисам,</a:t>
            </a:r>
          </a:p>
          <a:p>
            <a:pPr lvl="0"/>
            <a:r>
              <a:rPr lang="ru-RU" sz="3600" b="1" dirty="0"/>
              <a:t>запрещать запуск некоторых игр и программ.</a:t>
            </a:r>
          </a:p>
          <a:p>
            <a:pPr lvl="0"/>
            <a:endParaRPr lang="ru-RU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1F3E-4BF5-4E05-A555-7A237EF91B9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619834"/>
      </p:ext>
    </p:extLst>
  </p:cSld>
  <p:clrMapOvr>
    <a:masterClrMapping/>
  </p:clrMapOvr>
</p:sld>
</file>

<file path=ppt/theme/theme1.xml><?xml version="1.0" encoding="utf-8"?>
<a:theme xmlns:a="http://schemas.openxmlformats.org/drawingml/2006/main" name="Интернет">
  <a:themeElements>
    <a:clrScheme name="Интерне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Интерне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Интернет</Template>
  <TotalTime>52</TotalTime>
  <Words>275</Words>
  <Application>Microsoft Office PowerPoint</Application>
  <PresentationFormat>Экран (4:3)</PresentationFormat>
  <Paragraphs>55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Интернет</vt:lpstr>
      <vt:lpstr>ВОПРОСЫ ОРГАНИЗАЦИИ ИНФОРМАЦИОННОЙ БЕЗОПАСНОСТИ</vt:lpstr>
      <vt:lpstr>Наша задача сегодня</vt:lpstr>
      <vt:lpstr>Презентация PowerPoint</vt:lpstr>
      <vt:lpstr>Опасности Интернета для детей </vt:lpstr>
      <vt:lpstr>Социальные сети </vt:lpstr>
      <vt:lpstr>Основные риски социальных сетей</vt:lpstr>
      <vt:lpstr>Информационная безопасность детей </vt:lpstr>
      <vt:lpstr>В школе:</vt:lpstr>
      <vt:lpstr>Родительский контроль</vt:lpstr>
      <vt:lpstr>Интернет-ресурсы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Начальник отдела общего образования</dc:creator>
  <cp:lastModifiedBy>Начальник отдела общего образования</cp:lastModifiedBy>
  <cp:revision>7</cp:revision>
  <dcterms:created xsi:type="dcterms:W3CDTF">2019-02-20T12:22:43Z</dcterms:created>
  <dcterms:modified xsi:type="dcterms:W3CDTF">2019-02-20T13:16:00Z</dcterms:modified>
</cp:coreProperties>
</file>