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294" r:id="rId3"/>
    <p:sldId id="295" r:id="rId4"/>
    <p:sldId id="272" r:id="rId5"/>
    <p:sldId id="303" r:id="rId6"/>
    <p:sldId id="257" r:id="rId7"/>
    <p:sldId id="274" r:id="rId8"/>
    <p:sldId id="309" r:id="rId9"/>
    <p:sldId id="275" r:id="rId10"/>
    <p:sldId id="284" r:id="rId11"/>
    <p:sldId id="276" r:id="rId12"/>
    <p:sldId id="285" r:id="rId13"/>
    <p:sldId id="277" r:id="rId14"/>
    <p:sldId id="282" r:id="rId15"/>
    <p:sldId id="286" r:id="rId16"/>
    <p:sldId id="304" r:id="rId17"/>
    <p:sldId id="305" r:id="rId18"/>
    <p:sldId id="278" r:id="rId19"/>
    <p:sldId id="283" r:id="rId20"/>
    <p:sldId id="306" r:id="rId21"/>
    <p:sldId id="307" r:id="rId22"/>
    <p:sldId id="281" r:id="rId23"/>
    <p:sldId id="264" r:id="rId24"/>
    <p:sldId id="262" r:id="rId25"/>
    <p:sldId id="300" r:id="rId26"/>
    <p:sldId id="301" r:id="rId27"/>
    <p:sldId id="287" r:id="rId28"/>
    <p:sldId id="299" r:id="rId29"/>
    <p:sldId id="308" r:id="rId30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5E7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71" autoAdjust="0"/>
  </p:normalViewPr>
  <p:slideViewPr>
    <p:cSldViewPr>
      <p:cViewPr>
        <p:scale>
          <a:sx n="71" d="100"/>
          <a:sy n="71" d="100"/>
        </p:scale>
        <p:origin x="-136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5EF17-5557-460C-B9F5-DCA440EFB1FD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227803-F4AF-4CE8-9D7B-4AF2F5853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F730-B2A6-4752-A555-6594F1880BA1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9497-5DED-47B5-A2E9-2F43EA02E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086B7-9554-49C4-A9C3-0C7C7639EF1D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E66A9-20EA-4CD1-8736-FECE37B1F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148C7-4171-4F3C-847F-E9F9FB261500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5402-D85A-4F1F-9379-F7B16F442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3DCAC6-FAE5-41DA-ADAE-AF164F80066A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677C14-E146-4625-92F9-A553E881E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6AF1-3024-4476-90F4-C2478B05B80B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A1C4C-EBF5-429D-A022-33E70F490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015E9C-6A08-4F28-B9F7-E059EF3D253B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BAE530-EE3F-4583-A1EE-F54A2AB80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C3E82-1414-49A6-9332-77CC8F190847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DF07-0816-4712-8E8E-BFE0F7189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EC7D11-124D-4A2E-9A5C-84A97EB92BF2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B69E8-DDF5-49C0-AFAD-8C2157C63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F6A1C0-70AE-4FA5-BC7B-F69A9A8B858D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561F62-CC64-4E13-AE70-C097C966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B097D1-92FD-4C41-AB9C-7E7E17705B43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28B7F5-6FF1-4AA6-A414-6B07B960C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5460FC-F7D4-41A9-A23D-6A8CC1499CC2}" type="datetimeFigureOut">
              <a:rPr lang="ru-RU"/>
              <a:pPr>
                <a:defRPr/>
              </a:pPr>
              <a:t>13.11.2015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4EDE2B2-C316-4414-9395-E4A000618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8" r:id="rId2"/>
    <p:sldLayoutId id="2147483764" r:id="rId3"/>
    <p:sldLayoutId id="2147483759" r:id="rId4"/>
    <p:sldLayoutId id="2147483765" r:id="rId5"/>
    <p:sldLayoutId id="2147483760" r:id="rId6"/>
    <p:sldLayoutId id="2147483766" r:id="rId7"/>
    <p:sldLayoutId id="2147483767" r:id="rId8"/>
    <p:sldLayoutId id="2147483768" r:id="rId9"/>
    <p:sldLayoutId id="2147483761" r:id="rId10"/>
    <p:sldLayoutId id="21474837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G:\&#1087;&#1088;&#1072;&#1074;&#1086;&#1086;&#1093;&#1088;&#1072;&#1085;&#1080;&#1090;&#1077;&#1083;&#1100;&#1085;&#1099;&#1077;%20&#1086;&#1088;&#1075;&#1072;&#1085;&#1099;\&#1091;&#1088;&#1086;&#1082;%20&#1055;&#1088;&#1072;&#1074;&#1086;&#1086;&#1093;&#1088;&#1072;&#1085;&#1080;&#1090;&#1077;&#1083;&#1100;&#1085;&#1099;&#1077;%20&#1086;&#1088;&#1075;&#1072;&#1085;&#1099;.ppt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Урок-презентация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6600" b="1" dirty="0" smtClean="0"/>
              <a:t>На страже закона</a:t>
            </a:r>
            <a:endParaRPr lang="ru-RU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5143512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/>
              <a:t>Лябах</a:t>
            </a:r>
            <a:r>
              <a:rPr lang="ru-RU" i="1" dirty="0" smtClean="0"/>
              <a:t> Н.Н.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5715016"/>
            <a:ext cx="247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 ноября 2015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Задачи криминальной полиции: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61060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-БОРЬБА  С  ТЯЖКИМИ  ПРЕСТУПЛЕНИЯМИ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-РОЗЫСК ЛЮДЕЙ, СКРЫВАЮЩИХСЯ  ОТ ПОЛИЦИИ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-БОРЬБА С НЕЗАКОННЫМ  ОБОРОТОМ  НАРКОТИКОВ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692150"/>
            <a:ext cx="64500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Подразделения криминальной полиции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989138"/>
            <a:ext cx="7170737" cy="4868862"/>
          </a:xfrm>
        </p:spPr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уголовный розыск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Arial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подразделение </a:t>
            </a:r>
            <a:r>
              <a:rPr lang="ru-RU" dirty="0">
                <a:latin typeface="Arial" charset="0"/>
              </a:rPr>
              <a:t>по борьбе с экономическими </a:t>
            </a:r>
            <a:r>
              <a:rPr lang="ru-RU" dirty="0" smtClean="0">
                <a:latin typeface="Arial" charset="0"/>
              </a:rPr>
              <a:t>преступлениями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latin typeface="Arial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- </a:t>
            </a:r>
            <a:r>
              <a:rPr lang="ru-RU" dirty="0" smtClean="0">
                <a:latin typeface="Arial" charset="0"/>
              </a:rPr>
              <a:t>подразделение </a:t>
            </a:r>
            <a:r>
              <a:rPr lang="ru-RU" dirty="0">
                <a:latin typeface="Arial" charset="0"/>
              </a:rPr>
              <a:t>по борьбе </a:t>
            </a:r>
            <a:r>
              <a:rPr lang="ru-RU" b="1" dirty="0">
                <a:latin typeface="Arial" charset="0"/>
              </a:rPr>
              <a:t>с </a:t>
            </a:r>
            <a:r>
              <a:rPr lang="ru-RU" b="1" dirty="0" smtClean="0">
                <a:latin typeface="Arial" charset="0"/>
              </a:rPr>
              <a:t>  </a:t>
            </a:r>
            <a:r>
              <a:rPr lang="ru-RU" dirty="0" smtClean="0">
                <a:latin typeface="Arial" charset="0"/>
              </a:rPr>
              <a:t>незаконным </a:t>
            </a:r>
            <a:r>
              <a:rPr lang="ru-RU" dirty="0">
                <a:latin typeface="Arial" charset="0"/>
              </a:rPr>
              <a:t>оборотом </a:t>
            </a:r>
            <a:r>
              <a:rPr lang="ru-RU" dirty="0" smtClean="0">
                <a:latin typeface="Arial" charset="0"/>
              </a:rPr>
              <a:t>наркотиков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Arial" charset="0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криминалистические </a:t>
            </a:r>
            <a:r>
              <a:rPr lang="ru-RU" dirty="0">
                <a:latin typeface="Arial" charset="0"/>
              </a:rPr>
              <a:t>лаборатории </a:t>
            </a:r>
          </a:p>
        </p:txBody>
      </p:sp>
      <p:pic>
        <p:nvPicPr>
          <p:cNvPr id="22532" name="Рисунок 4" descr="emblema_25_obep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25558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8362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Задачи полиции общественной безопасности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447800"/>
            <a:ext cx="839470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-ОБЕСПЕЧЕНИЕ  ЛИЧНОЙ  И  ОБЩЕСТВЕННОЙ  БЕЗОПАСНОСТИ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-ОХРАНА  СОБСТВЕННОСТИ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-ОХРАНА ОБЩЕСТВЕННОГО  ПОРЯДКА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znak-PP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4948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549275"/>
            <a:ext cx="74517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Подразделения полиции 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   общественной  безопасности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275" y="2178050"/>
            <a:ext cx="7451725" cy="467995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подразделения патрульно-постовой службы</a:t>
            </a:r>
          </a:p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ГИБДД</a:t>
            </a:r>
          </a:p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подразделения вневедомственной охраны</a:t>
            </a:r>
          </a:p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паспортно-визовые службы</a:t>
            </a:r>
          </a:p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участковые уполномоченные</a:t>
            </a:r>
          </a:p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charset="0"/>
              </a:rPr>
              <a:t>- подразделения по делам                       несовершеннолетних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747000" cy="1228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Подразделение 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делам несовершеннолетних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инспектор по делам несов-летних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570038"/>
            <a:ext cx="7561262" cy="4702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Задача  подразделения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 делам несовершеннолетних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-ПРИНИМАЮТ  МЕРЫ, ЧТОБЫ  ПОДРОСТКИ  НЕ НАРУШАЛИ ЗАКОН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b="1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b="1" smtClean="0"/>
              <a:t>-ЗАБОТА  О ДЕТЯХ  ИЗ  НЕБЛАГОПОЛУЧНЫХ  СЕМЕЙ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15888"/>
            <a:ext cx="7499350" cy="10096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ЗАДАЧИ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394700" cy="5589587"/>
          </a:xfrm>
        </p:spPr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1.</a:t>
            </a:r>
            <a:r>
              <a:rPr lang="ru-RU" dirty="0" smtClean="0"/>
              <a:t>Контролируют соблюдение правил дорожного движения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2.</a:t>
            </a:r>
            <a:r>
              <a:rPr lang="ru-RU" dirty="0" smtClean="0"/>
              <a:t>Принимают меры, чтобы подростки не нарушали закон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3.</a:t>
            </a:r>
            <a:r>
              <a:rPr lang="ru-RU" dirty="0" smtClean="0"/>
              <a:t>Выдают заграничный паспорт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4.</a:t>
            </a:r>
            <a:r>
              <a:rPr lang="ru-RU" dirty="0" smtClean="0"/>
              <a:t>Принимают жалобы граждан, сообщения о правонарушениях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5.</a:t>
            </a:r>
            <a:r>
              <a:rPr lang="ru-RU" dirty="0" smtClean="0"/>
              <a:t>Патрулируют свой участок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А) </a:t>
            </a:r>
            <a:r>
              <a:rPr lang="ru-RU" dirty="0" smtClean="0"/>
              <a:t>ППС    </a:t>
            </a:r>
            <a:r>
              <a:rPr lang="ru-RU" b="1" dirty="0" smtClean="0">
                <a:solidFill>
                  <a:srgbClr val="C00000"/>
                </a:solidFill>
              </a:rPr>
              <a:t> Б)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Паспортно-визовая служба</a:t>
            </a:r>
            <a:r>
              <a:rPr lang="ru-RU" b="1" dirty="0" smtClean="0"/>
              <a:t>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В) </a:t>
            </a:r>
            <a:r>
              <a:rPr lang="ru-RU" dirty="0" smtClean="0"/>
              <a:t>ГИБДД  </a:t>
            </a:r>
            <a:r>
              <a:rPr lang="ru-RU" b="1" dirty="0" smtClean="0">
                <a:solidFill>
                  <a:srgbClr val="C00000"/>
                </a:solidFill>
              </a:rPr>
              <a:t>Г) </a:t>
            </a:r>
            <a:r>
              <a:rPr lang="ru-RU" dirty="0" smtClean="0"/>
              <a:t>Дежурная часть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Д)</a:t>
            </a:r>
            <a:r>
              <a:rPr lang="ru-RU" dirty="0" smtClean="0"/>
              <a:t>Комиссия по делам несовершеннолетних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ЗАДАЧИ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268413"/>
            <a:ext cx="8394700" cy="5589587"/>
          </a:xfrm>
        </p:spPr>
        <p:txBody>
          <a:bodyPr>
            <a:normAutofit lnSpcReduction="1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1.</a:t>
            </a:r>
            <a:r>
              <a:rPr lang="ru-RU" dirty="0" smtClean="0"/>
              <a:t>Разыскивают опасного преступника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2.</a:t>
            </a:r>
            <a:r>
              <a:rPr lang="ru-RU" dirty="0" smtClean="0"/>
              <a:t>Борются с незаконным ввозом наркотиков на территорию России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3.</a:t>
            </a:r>
            <a:r>
              <a:rPr lang="ru-RU" dirty="0" smtClean="0"/>
              <a:t>Выявляют особо крупные хищения денег у государства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А) </a:t>
            </a:r>
            <a:r>
              <a:rPr lang="ru-RU" dirty="0" smtClean="0"/>
              <a:t>Подразделения по борьбе с экономическими преступлениями 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Б) </a:t>
            </a:r>
            <a:r>
              <a:rPr lang="ru-RU" dirty="0" smtClean="0"/>
              <a:t>Уголовный розыск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В) </a:t>
            </a:r>
            <a:r>
              <a:rPr lang="ru-RU" dirty="0" smtClean="0"/>
              <a:t>Подразделения с незаконным оборотом наркотиков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1771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382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Суды</a:t>
            </a:r>
            <a:r>
              <a:rPr lang="ru-RU" sz="3200" dirty="0" smtClean="0">
                <a:solidFill>
                  <a:srgbClr val="0C670E"/>
                </a:solidFill>
                <a:latin typeface="Arial" charset="0"/>
              </a:rPr>
              <a:t> </a:t>
            </a:r>
            <a:br>
              <a:rPr lang="ru-RU" sz="3200" dirty="0" smtClean="0">
                <a:solidFill>
                  <a:srgbClr val="0C670E"/>
                </a:solidFill>
                <a:latin typeface="Arial" charset="0"/>
              </a:rPr>
            </a:b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700" name="Содержимое 3" descr="yrsyl.jpe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38288" y="1125538"/>
            <a:ext cx="7534275" cy="4373562"/>
          </a:xfrm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17538" y="5661025"/>
            <a:ext cx="8280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осуществляют правосудие       обеспечивают законность в обществе</a:t>
            </a:r>
            <a:endParaRPr lang="ru-RU" sz="32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Кто может стать судьёй 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Честный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Смелый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 юридическим образованием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Где записаны наши права?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38" y="1844675"/>
            <a:ext cx="2722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8" name="Picture 6" descr="http://school008.ucoz.ru/novosty/2013/9/2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1857364"/>
            <a:ext cx="300359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Функции суда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Суды дают санкцию (разрешение):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mtClean="0"/>
              <a:t>- на арест подозреваемого;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>- на проведение обыска в его доме;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>- на прослушивание его телефонных разговоров;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>- без разрешения суда человек может быть задержан не более чем на 48 часов.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effectLst/>
              </a:rPr>
              <a:t>Суд присяжных (12 человек)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/>
              <a:t>Рассматривает уголовные дела о тяжких и особо тяжких преступлениях.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 </a:t>
            </a:r>
            <a:r>
              <a:rPr lang="ru-RU" u="sng" smtClean="0">
                <a:solidFill>
                  <a:schemeClr val="hlink"/>
                </a:solidFill>
              </a:rPr>
              <a:t>Кто может быть присяжным ?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chemeClr val="hlink"/>
                </a:solidFill>
              </a:rPr>
              <a:t>    </a:t>
            </a:r>
            <a:r>
              <a:rPr lang="ru-RU" smtClean="0"/>
              <a:t>Любой человек, за исключением священников, судей, работников правоохранительных органов, военнослужащих, возраст до 25 и старше 70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0" y="0"/>
            <a:ext cx="7099300" cy="12684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Прокуратура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5" name="Содержимое 3" descr="prokuratura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1663" y="908050"/>
            <a:ext cx="6361112" cy="4465638"/>
          </a:xfrm>
        </p:spPr>
      </p:pic>
      <p:pic>
        <p:nvPicPr>
          <p:cNvPr id="33796" name="Рисунок 4" descr="emble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716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088" y="5373688"/>
            <a:ext cx="81375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надзирает за соблюдением законов,</a:t>
            </a:r>
            <a:br>
              <a:rPr lang="ru-RU" sz="3200"/>
            </a:br>
            <a:r>
              <a:rPr lang="ru-RU" sz="3200"/>
              <a:t>представляет интересы государства в судебном процессе</a:t>
            </a:r>
            <a:endParaRPr lang="ru-RU" sz="32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7242175" cy="14255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Федеральная служба безопасности (ФСБ)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244600"/>
            <a:ext cx="6624637" cy="4416425"/>
          </a:xfrm>
        </p:spPr>
      </p:pic>
      <p:pic>
        <p:nvPicPr>
          <p:cNvPr id="5" name="Рисунок 4" descr="40768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2775" y="0"/>
            <a:ext cx="26638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3888" y="5818188"/>
            <a:ext cx="84978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борется с терроризмом, шпионажем и др. преступлениями против государства</a:t>
            </a: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0"/>
            <a:ext cx="7380287" cy="1268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Таможня </a:t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5843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3713" cy="1976438"/>
          </a:xfrm>
        </p:spPr>
      </p:pic>
      <p:pic>
        <p:nvPicPr>
          <p:cNvPr id="35844" name="Рисунок 5" descr="1001256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052513"/>
            <a:ext cx="71294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5767388"/>
            <a:ext cx="83518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следит за законностью  перемещений товаров через границу</a:t>
            </a:r>
            <a:endParaRPr lang="ru-RU" sz="32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СИТУАЦИЯ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1268413"/>
            <a:ext cx="7499350" cy="5400675"/>
          </a:xfrm>
        </p:spPr>
        <p:txBody>
          <a:bodyPr>
            <a:normAutofit fontScale="85000" lnSpcReduction="20000"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-Вы </a:t>
            </a:r>
            <a:r>
              <a:rPr lang="ru-RU" dirty="0"/>
              <a:t>обнаружили, что у вас пропал дорогой мобильный </a:t>
            </a:r>
            <a:r>
              <a:rPr lang="ru-RU" dirty="0" smtClean="0"/>
              <a:t>телефон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(полиция) 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-</a:t>
            </a:r>
            <a:r>
              <a:rPr lang="ru-RU" dirty="0" smtClean="0"/>
              <a:t>Вы </a:t>
            </a:r>
            <a:r>
              <a:rPr lang="ru-RU" dirty="0"/>
              <a:t>с родителями возвращаетесь из-за границы, кто вас встречает в аэропорту и делает </a:t>
            </a:r>
            <a:r>
              <a:rPr lang="ru-RU" dirty="0" smtClean="0"/>
              <a:t>досмотр </a:t>
            </a:r>
            <a:r>
              <a:rPr lang="ru-RU" dirty="0"/>
              <a:t>вашего багажа</a:t>
            </a:r>
            <a:r>
              <a:rPr lang="ru-RU" dirty="0" smtClean="0"/>
              <a:t>?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(таможня)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-Ваши </a:t>
            </a:r>
            <a:r>
              <a:rPr lang="ru-RU" dirty="0"/>
              <a:t>соседи затопили вашу квартиру и  не желают выплатить деньги за причинённый </a:t>
            </a:r>
            <a:r>
              <a:rPr lang="ru-RU" dirty="0" smtClean="0"/>
              <a:t>ущерб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(суд)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СИТУАЦИЯ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888" y="1268413"/>
            <a:ext cx="7499350" cy="4979987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mtClean="0"/>
              <a:t>- Вас незаконно задержали, доставили в полицию, грубо с вами обращались. 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mtClean="0"/>
              <a:t>(прокуратура)</a:t>
            </a:r>
          </a:p>
          <a:p>
            <a:pPr marL="80963" indent="0" eaLnBrk="1" hangingPunct="1">
              <a:buFont typeface="Wingdings 2" pitchFamily="18" charset="2"/>
              <a:buNone/>
            </a:pPr>
            <a:endParaRPr lang="ru-RU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mtClean="0"/>
              <a:t>- Вам угрожают расправой.</a:t>
            </a:r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mtClean="0"/>
              <a:t>(полиция)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116013" y="1268413"/>
            <a:ext cx="7127875" cy="50403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075" name="AutoShape 6"/>
          <p:cNvSpPr>
            <a:spLocks noChangeArrowheads="1"/>
          </p:cNvSpPr>
          <p:nvPr/>
        </p:nvSpPr>
        <p:spPr bwMode="auto">
          <a:xfrm>
            <a:off x="250825" y="0"/>
            <a:ext cx="8893175" cy="1484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orbel" pitchFamily="34" charset="0"/>
              </a:rPr>
              <a:t> </a:t>
            </a:r>
            <a:r>
              <a:rPr lang="ru-RU" sz="3200">
                <a:latin typeface="Corbel" pitchFamily="34" charset="0"/>
              </a:rPr>
              <a:t>Правоохранительные органы</a:t>
            </a:r>
          </a:p>
        </p:txBody>
      </p:sp>
      <p:sp>
        <p:nvSpPr>
          <p:cNvPr id="38916" name="WordArt 8"/>
          <p:cNvSpPr>
            <a:spLocks noChangeArrowheads="1" noChangeShapeType="1" noTextEdit="1"/>
          </p:cNvSpPr>
          <p:nvPr/>
        </p:nvSpPr>
        <p:spPr bwMode="auto">
          <a:xfrm>
            <a:off x="2843213" y="0"/>
            <a:ext cx="3889375" cy="14128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1476375" y="1773238"/>
            <a:ext cx="1800225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3200">
                <a:latin typeface="Corbel" pitchFamily="34" charset="0"/>
              </a:rPr>
              <a:t>Полиция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3679825" y="1787525"/>
            <a:ext cx="1725613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Corbel" pitchFamily="34" charset="0"/>
              </a:rPr>
              <a:t>Суд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834063" y="1787525"/>
            <a:ext cx="1871662" cy="1800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Corbel" pitchFamily="34" charset="0"/>
              </a:rPr>
              <a:t>Прокуратура</a:t>
            </a:r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1500188" y="3933825"/>
            <a:ext cx="1800225" cy="1943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Corbel" pitchFamily="34" charset="0"/>
              </a:rPr>
              <a:t>Ф</a:t>
            </a:r>
            <a:r>
              <a:rPr lang="en-US" sz="3200">
                <a:latin typeface="Corbel" pitchFamily="34" charset="0"/>
              </a:rPr>
              <a:t>C</a:t>
            </a:r>
            <a:r>
              <a:rPr lang="ru-RU" sz="3200">
                <a:latin typeface="Corbel" pitchFamily="34" charset="0"/>
              </a:rPr>
              <a:t>Б</a:t>
            </a:r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5867400" y="3933825"/>
            <a:ext cx="1873250" cy="1871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latin typeface="Corbel" pitchFamily="34" charset="0"/>
              </a:rPr>
              <a:t>Таможня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1547813" y="1844675"/>
            <a:ext cx="1655762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301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990000"/>
              </a:solidFill>
              <a:latin typeface="Times New Roman"/>
              <a:cs typeface="Times New Roman"/>
            </a:endParaRP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3708400" y="1916113"/>
            <a:ext cx="1670050" cy="11874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6084888" y="1844675"/>
            <a:ext cx="12954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990000"/>
              </a:solidFill>
              <a:latin typeface="Times New Roman"/>
              <a:cs typeface="Times New Roman"/>
            </a:endParaRP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1547813" y="4005263"/>
            <a:ext cx="175260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990000"/>
              </a:solidFill>
              <a:latin typeface="Times New Roman"/>
              <a:cs typeface="Times New Roman"/>
            </a:endParaRPr>
          </a:p>
        </p:txBody>
      </p:sp>
      <p:sp>
        <p:nvSpPr>
          <p:cNvPr id="4119" name="WordArt 23"/>
          <p:cNvSpPr>
            <a:spLocks noChangeArrowheads="1" noChangeShapeType="1" noTextEdit="1"/>
          </p:cNvSpPr>
          <p:nvPr/>
        </p:nvSpPr>
        <p:spPr bwMode="auto">
          <a:xfrm>
            <a:off x="5867400" y="4149725"/>
            <a:ext cx="1838325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990000"/>
              </a:solidFill>
              <a:latin typeface="Times New Roman"/>
              <a:cs typeface="Times New Roman"/>
            </a:endParaRPr>
          </a:p>
        </p:txBody>
      </p:sp>
      <p:sp>
        <p:nvSpPr>
          <p:cNvPr id="38927" name="WordArt 28"/>
          <p:cNvSpPr>
            <a:spLocks noChangeArrowheads="1" noChangeShapeType="1" noTextEdit="1"/>
          </p:cNvSpPr>
          <p:nvPr/>
        </p:nvSpPr>
        <p:spPr bwMode="auto">
          <a:xfrm>
            <a:off x="2987675" y="3284538"/>
            <a:ext cx="144463" cy="303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8928" name="WordArt 29"/>
          <p:cNvSpPr>
            <a:spLocks noChangeArrowheads="1" noChangeShapeType="1" noTextEdit="1"/>
          </p:cNvSpPr>
          <p:nvPr/>
        </p:nvSpPr>
        <p:spPr bwMode="auto">
          <a:xfrm>
            <a:off x="5003800" y="3284538"/>
            <a:ext cx="144463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38929" name="WordArt 30"/>
          <p:cNvSpPr>
            <a:spLocks noChangeArrowheads="1" noChangeShapeType="1" noTextEdit="1"/>
          </p:cNvSpPr>
          <p:nvPr/>
        </p:nvSpPr>
        <p:spPr bwMode="auto">
          <a:xfrm>
            <a:off x="7308850" y="3141663"/>
            <a:ext cx="85725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8930" name="WordArt 31"/>
          <p:cNvSpPr>
            <a:spLocks noChangeArrowheads="1" noChangeShapeType="1" noTextEdit="1"/>
          </p:cNvSpPr>
          <p:nvPr/>
        </p:nvSpPr>
        <p:spPr bwMode="auto">
          <a:xfrm>
            <a:off x="2987675" y="5661025"/>
            <a:ext cx="128588" cy="24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8931" name="WordArt 32"/>
          <p:cNvSpPr>
            <a:spLocks noChangeArrowheads="1" noChangeShapeType="1" noTextEdit="1"/>
          </p:cNvSpPr>
          <p:nvPr/>
        </p:nvSpPr>
        <p:spPr bwMode="auto">
          <a:xfrm>
            <a:off x="7451725" y="5516563"/>
            <a:ext cx="128588" cy="312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8932" name="AutoShape 35">
            <a:hlinkClick r:id="rId2" action="ppaction://hlinkpres?slideindex=6&amp;slidetitle=Слайд 6" highlightClick="1"/>
          </p:cNvPr>
          <p:cNvSpPr>
            <a:spLocks noChangeArrowheads="1"/>
          </p:cNvSpPr>
          <p:nvPr/>
        </p:nvSpPr>
        <p:spPr bwMode="auto">
          <a:xfrm>
            <a:off x="3132138" y="3429000"/>
            <a:ext cx="144462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8933" name="AutoShape 37">
            <a:hlinkClick r:id="rId2" action="ppaction://hlinkpres?slideindex=8&amp;slidetitle=Слайд 8" highlightClick="1"/>
          </p:cNvPr>
          <p:cNvSpPr>
            <a:spLocks noChangeArrowheads="1"/>
          </p:cNvSpPr>
          <p:nvPr/>
        </p:nvSpPr>
        <p:spPr bwMode="auto">
          <a:xfrm>
            <a:off x="5292725" y="3429000"/>
            <a:ext cx="1428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8934" name="AutoShape 38">
            <a:hlinkClick r:id="rId2" action="ppaction://hlinkpres?slideindex=9&amp;slidetitle=Слайд 9" highlightClick="1"/>
          </p:cNvPr>
          <p:cNvSpPr>
            <a:spLocks noChangeArrowheads="1"/>
          </p:cNvSpPr>
          <p:nvPr/>
        </p:nvSpPr>
        <p:spPr bwMode="auto">
          <a:xfrm>
            <a:off x="7524750" y="3429000"/>
            <a:ext cx="142875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8935" name="AutoShape 39">
            <a:hlinkClick r:id="rId2" action="ppaction://hlinkpres?slideindex=10&amp;slidetitle=Слайд 10" highlightClick="1"/>
          </p:cNvPr>
          <p:cNvSpPr>
            <a:spLocks noChangeArrowheads="1"/>
          </p:cNvSpPr>
          <p:nvPr/>
        </p:nvSpPr>
        <p:spPr bwMode="auto">
          <a:xfrm>
            <a:off x="3132138" y="5734050"/>
            <a:ext cx="215900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38936" name="AutoShape 40">
            <a:hlinkClick r:id="rId2" action="ppaction://hlinkpres?slideindex=11&amp;slidetitle=Слайд 11" highlightClick="1"/>
          </p:cNvPr>
          <p:cNvSpPr>
            <a:spLocks noChangeArrowheads="1"/>
          </p:cNvSpPr>
          <p:nvPr/>
        </p:nvSpPr>
        <p:spPr bwMode="auto">
          <a:xfrm>
            <a:off x="7596188" y="5661025"/>
            <a:ext cx="144462" cy="1444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animBg="1"/>
      <p:bldP spid="4114" grpId="0" animBg="1"/>
      <p:bldP spid="4117" grpId="0" animBg="1"/>
      <p:bldP spid="4118" grpId="0" animBg="1"/>
      <p:bldP spid="41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400" b="1" dirty="0">
                <a:solidFill>
                  <a:schemeClr val="tx2">
                    <a:satMod val="130000"/>
                  </a:schemeClr>
                </a:solidFill>
              </a:rPr>
              <a:t>Для чего же необходимы правоохранительные органы?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350" y="1412875"/>
            <a:ext cx="7497763" cy="480060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altLang="ru-RU" b="1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b="1" dirty="0" smtClean="0"/>
              <a:t>1. Защищают </a:t>
            </a:r>
            <a:r>
              <a:rPr lang="ru-RU" altLang="ru-RU" b="1" dirty="0"/>
              <a:t>закон и </a:t>
            </a:r>
            <a:r>
              <a:rPr lang="ru-RU" altLang="ru-RU" b="1" dirty="0" smtClean="0"/>
              <a:t>порядок</a:t>
            </a:r>
          </a:p>
          <a:p>
            <a:pPr marL="596646" indent="-514350" eaLnBrk="1" fontAlgn="auto" hangingPunct="1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dirty="0"/>
              <a:t>2</a:t>
            </a:r>
            <a:r>
              <a:rPr lang="ru-RU" altLang="ru-RU" dirty="0" smtClean="0"/>
              <a:t>.</a:t>
            </a:r>
            <a:r>
              <a:rPr lang="ru-RU" altLang="ru-RU" b="1" dirty="0" smtClean="0"/>
              <a:t> Борются </a:t>
            </a:r>
            <a:r>
              <a:rPr lang="ru-RU" altLang="ru-RU" b="1" dirty="0"/>
              <a:t>с </a:t>
            </a:r>
            <a:r>
              <a:rPr lang="ru-RU" altLang="ru-RU" b="1" dirty="0" smtClean="0"/>
              <a:t>правонарушениями</a:t>
            </a: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b="1" dirty="0"/>
              <a:t>3. </a:t>
            </a:r>
            <a:r>
              <a:rPr lang="ru-RU" altLang="ru-RU" b="1" dirty="0" smtClean="0"/>
              <a:t>Оберегают </a:t>
            </a:r>
            <a:r>
              <a:rPr lang="ru-RU" altLang="ru-RU" b="1" dirty="0"/>
              <a:t>покой </a:t>
            </a:r>
            <a:r>
              <a:rPr lang="ru-RU" altLang="ru-RU" b="1" dirty="0" smtClean="0"/>
              <a:t>граждан</a:t>
            </a:r>
            <a:endParaRPr lang="ru-RU" alt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Работа с документом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24075" y="1412875"/>
          <a:ext cx="6192687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4013"/>
                <a:gridCol w="2064013"/>
                <a:gridCol w="2064661"/>
              </a:tblGrid>
              <a:tr h="1155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Правоохранительный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орган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Функции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Требования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1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Полиция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333375"/>
            <a:ext cx="7497763" cy="30099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органы</a:t>
            </a:r>
            <a:r>
              <a:rPr lang="ru-RU" sz="4400" b="1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 Почему нужно соблюдать закон?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 Почему закон нуждается в защите?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 Кто  охраняет закон?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503237"/>
          </a:xfrm>
        </p:spPr>
        <p:txBody>
          <a:bodyPr>
            <a:normAutofit fontScale="92500" lnSpcReduction="10000"/>
          </a:bodyPr>
          <a:lstStyle/>
          <a:p>
            <a:pPr marL="82296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ПЛАН: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4" name="Picture 8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3716338"/>
            <a:ext cx="2295525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ПРАВООХРАНИТЕЛЬНЫЕ ОРГАНЫ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610600" cy="4800600"/>
          </a:xfrm>
        </p:spPr>
        <p:txBody>
          <a:bodyPr/>
          <a:lstStyle/>
          <a:p>
            <a:pPr marL="80963" indent="0" eaLnBrk="1" hangingPunct="1">
              <a:buFont typeface="Wingdings 2" pitchFamily="18" charset="2"/>
              <a:buNone/>
            </a:pPr>
            <a:endParaRPr lang="ru-RU" b="1" dirty="0" smtClean="0"/>
          </a:p>
          <a:p>
            <a:pPr marL="80963" indent="0" eaLnBrk="1" hangingPunct="1">
              <a:buFont typeface="Wingdings 2" pitchFamily="18" charset="2"/>
              <a:buNone/>
            </a:pPr>
            <a:r>
              <a:rPr lang="ru-RU" sz="4000" b="1" dirty="0" smtClean="0"/>
              <a:t>Это органы власти, целью деятельности </a:t>
            </a:r>
            <a:r>
              <a:rPr lang="ru-RU" sz="4000" b="1" dirty="0" smtClean="0"/>
              <a:t>которых </a:t>
            </a:r>
            <a:r>
              <a:rPr lang="ru-RU" sz="4000" b="1" dirty="0" smtClean="0"/>
              <a:t>является защита прав и свобод граждан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конечная звезда 3"/>
          <p:cNvSpPr/>
          <p:nvPr/>
        </p:nvSpPr>
        <p:spPr>
          <a:xfrm>
            <a:off x="1619250" y="188913"/>
            <a:ext cx="6840538" cy="6264275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Правоохранительные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РФ</a:t>
            </a:r>
          </a:p>
        </p:txBody>
      </p:sp>
      <p:sp>
        <p:nvSpPr>
          <p:cNvPr id="11" name="Выноска 1 (без границы) 10"/>
          <p:cNvSpPr/>
          <p:nvPr/>
        </p:nvSpPr>
        <p:spPr>
          <a:xfrm>
            <a:off x="6227763" y="765175"/>
            <a:ext cx="1512887" cy="576263"/>
          </a:xfrm>
          <a:prstGeom prst="callout1">
            <a:avLst>
              <a:gd name="adj1" fmla="val 4796"/>
              <a:gd name="adj2" fmla="val 861"/>
              <a:gd name="adj3" fmla="val -101702"/>
              <a:gd name="adj4" fmla="val -761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Суды</a:t>
            </a:r>
            <a:r>
              <a:rPr lang="ru-RU" dirty="0"/>
              <a:t> </a:t>
            </a:r>
          </a:p>
        </p:txBody>
      </p:sp>
      <p:sp>
        <p:nvSpPr>
          <p:cNvPr id="14" name="Выноска 1 (без границы) 13"/>
          <p:cNvSpPr/>
          <p:nvPr/>
        </p:nvSpPr>
        <p:spPr>
          <a:xfrm>
            <a:off x="2268538" y="1125538"/>
            <a:ext cx="1511300" cy="574675"/>
          </a:xfrm>
          <a:prstGeom prst="callout1">
            <a:avLst>
              <a:gd name="adj1" fmla="val 97593"/>
              <a:gd name="adj2" fmla="val 861"/>
              <a:gd name="adj3" fmla="val 245067"/>
              <a:gd name="adj4" fmla="val -389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ФСБ</a:t>
            </a:r>
            <a:r>
              <a:rPr lang="ru-RU" dirty="0"/>
              <a:t> </a:t>
            </a:r>
          </a:p>
        </p:txBody>
      </p:sp>
      <p:sp>
        <p:nvSpPr>
          <p:cNvPr id="15" name="Выноска 1 (без границы) 14"/>
          <p:cNvSpPr/>
          <p:nvPr/>
        </p:nvSpPr>
        <p:spPr>
          <a:xfrm>
            <a:off x="7164388" y="3644900"/>
            <a:ext cx="1800225" cy="576263"/>
          </a:xfrm>
          <a:prstGeom prst="callout1">
            <a:avLst>
              <a:gd name="adj1" fmla="val 4796"/>
              <a:gd name="adj2" fmla="val 98207"/>
              <a:gd name="adj3" fmla="val -179847"/>
              <a:gd name="adj4" fmla="val 702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Полиция</a:t>
            </a:r>
            <a:r>
              <a:rPr lang="ru-RU" sz="2800" dirty="0"/>
              <a:t> </a:t>
            </a:r>
          </a:p>
        </p:txBody>
      </p:sp>
      <p:sp>
        <p:nvSpPr>
          <p:cNvPr id="16" name="Выноска 1 (без границы) 15"/>
          <p:cNvSpPr/>
          <p:nvPr/>
        </p:nvSpPr>
        <p:spPr>
          <a:xfrm>
            <a:off x="3708400" y="6092825"/>
            <a:ext cx="2519363" cy="576263"/>
          </a:xfrm>
          <a:prstGeom prst="callout1">
            <a:avLst>
              <a:gd name="adj1" fmla="val 97594"/>
              <a:gd name="adj2" fmla="val 99473"/>
              <a:gd name="adj3" fmla="val 64356"/>
              <a:gd name="adj4" fmla="val 13633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Прокуратура</a:t>
            </a:r>
            <a:r>
              <a:rPr lang="ru-RU" dirty="0"/>
              <a:t> </a:t>
            </a:r>
          </a:p>
        </p:txBody>
      </p:sp>
      <p:sp>
        <p:nvSpPr>
          <p:cNvPr id="17" name="Выноска 1 (без границы) 16"/>
          <p:cNvSpPr/>
          <p:nvPr/>
        </p:nvSpPr>
        <p:spPr>
          <a:xfrm>
            <a:off x="1187450" y="4652963"/>
            <a:ext cx="1800225" cy="576262"/>
          </a:xfrm>
          <a:prstGeom prst="callout1">
            <a:avLst>
              <a:gd name="adj1" fmla="val 102478"/>
              <a:gd name="adj2" fmla="val 1605"/>
              <a:gd name="adj3" fmla="val 313444"/>
              <a:gd name="adj4" fmla="val 9651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Таможня</a:t>
            </a:r>
            <a:r>
              <a:rPr lang="ru-RU" dirty="0"/>
              <a:t> </a:t>
            </a:r>
          </a:p>
        </p:txBody>
      </p:sp>
      <p:pic>
        <p:nvPicPr>
          <p:cNvPr id="17416" name="Рисунок 17" descr="40768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29416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27" descr="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229225"/>
            <a:ext cx="12668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30" descr="emble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886325"/>
            <a:ext cx="16573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31" descr="sud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0"/>
            <a:ext cx="15557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34" descr="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844675"/>
            <a:ext cx="28432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0"/>
            <a:ext cx="7026275" cy="1889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Органы внутренних дел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(полиция)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</a:b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5" name="Содержимое 3" descr="2011_02_25t084206z_1569220162_gm1e72p1ajg01_rtrmadp_3_russi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341438"/>
            <a:ext cx="7207250" cy="4391025"/>
          </a:xfrm>
        </p:spPr>
      </p:pic>
      <p:pic>
        <p:nvPicPr>
          <p:cNvPr id="18436" name="Рисунок 4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" y="0"/>
            <a:ext cx="22352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857224" y="214313"/>
            <a:ext cx="8001056" cy="480060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Памятка  для </a:t>
            </a:r>
            <a:r>
              <a:rPr lang="ru-RU" sz="2400" b="1" dirty="0" smtClean="0">
                <a:solidFill>
                  <a:srgbClr val="C00000"/>
                </a:solidFill>
              </a:rPr>
              <a:t>несовершеннолетнего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i="1" dirty="0" smtClean="0"/>
              <a:t>Полиция задерживает  на улице подростка.  Как ему следует вести себя, чтобы избежать ещё больших </a:t>
            </a:r>
            <a:r>
              <a:rPr lang="ru-RU" sz="2400" i="1" dirty="0" smtClean="0"/>
              <a:t>неприятностей:</a:t>
            </a:r>
            <a:endParaRPr lang="ru-RU" sz="2400" i="1" dirty="0" smtClean="0"/>
          </a:p>
          <a:p>
            <a:r>
              <a:rPr lang="ru-RU" sz="2400" b="1" dirty="0" smtClean="0"/>
              <a:t>1</a:t>
            </a:r>
            <a:r>
              <a:rPr lang="ru-RU" sz="2400" b="1" dirty="0" smtClean="0"/>
              <a:t>. </a:t>
            </a:r>
            <a:r>
              <a:rPr lang="ru-RU" sz="2400" dirty="0" smtClean="0"/>
              <a:t>Ни </a:t>
            </a:r>
            <a:r>
              <a:rPr lang="ru-RU" sz="2400" dirty="0" smtClean="0"/>
              <a:t>в коем случае</a:t>
            </a:r>
            <a:r>
              <a:rPr lang="en-US" sz="2400" dirty="0" smtClean="0"/>
              <a:t> </a:t>
            </a:r>
            <a:r>
              <a:rPr lang="ru-RU" sz="2400" dirty="0" smtClean="0"/>
              <a:t>нельзя  сопротивляться  (грубить, угрожать и т.д.) сотруднику полиции.</a:t>
            </a:r>
          </a:p>
          <a:p>
            <a:r>
              <a:rPr lang="ru-RU" sz="2400" b="1" dirty="0" smtClean="0"/>
              <a:t>2.</a:t>
            </a:r>
            <a:r>
              <a:rPr lang="ru-RU" sz="2400" dirty="0" smtClean="0"/>
              <a:t> Необходимо запомнить фамилию и звание сотрудника.</a:t>
            </a:r>
          </a:p>
          <a:p>
            <a:r>
              <a:rPr lang="ru-RU" sz="2400" b="1" dirty="0" smtClean="0"/>
              <a:t>3.</a:t>
            </a:r>
            <a:r>
              <a:rPr lang="ru-RU" sz="2400" dirty="0" smtClean="0"/>
              <a:t>  Важно сразу заявить о том, что задержанный является несовершеннолетним.</a:t>
            </a:r>
          </a:p>
          <a:p>
            <a:r>
              <a:rPr lang="ru-RU" sz="2400" b="1" dirty="0" smtClean="0"/>
              <a:t>4.</a:t>
            </a:r>
            <a:r>
              <a:rPr lang="ru-RU" sz="2400" dirty="0" smtClean="0"/>
              <a:t>  После того как несовершеннолетнего доставили в отделение полиции, он вправе потребовать, чтобы об этом сообщили родителям.</a:t>
            </a:r>
          </a:p>
          <a:p>
            <a:r>
              <a:rPr lang="ru-RU" sz="2400" b="1" dirty="0" smtClean="0"/>
              <a:t>5</a:t>
            </a:r>
            <a:r>
              <a:rPr lang="ru-RU" sz="2400" dirty="0" smtClean="0"/>
              <a:t>.  Никто не имеет права проводить допрос несовершеннолетнего в отсутствие  педагога или родителей.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675562" cy="4883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3" name="Содержимое 3" descr="logo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412875"/>
            <a:ext cx="5251450" cy="2990850"/>
          </a:xfrm>
        </p:spPr>
      </p:pic>
      <p:sp>
        <p:nvSpPr>
          <p:cNvPr id="5" name="Блок-схема: знак завершения 4"/>
          <p:cNvSpPr/>
          <p:nvPr/>
        </p:nvSpPr>
        <p:spPr>
          <a:xfrm>
            <a:off x="3563938" y="404813"/>
            <a:ext cx="3024187" cy="8636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Полиция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042988" y="5084763"/>
            <a:ext cx="3816350" cy="720725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криминальная</a:t>
            </a:r>
            <a:r>
              <a:rPr lang="ru-RU" sz="3900" b="1" dirty="0">
                <a:solidFill>
                  <a:srgbClr val="E7DEC9">
                    <a:lumMod val="2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003800" y="5084763"/>
            <a:ext cx="3879850" cy="1216025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solidFill>
                  <a:schemeClr val="tx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общественной безопасности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258888" y="765175"/>
            <a:ext cx="2305050" cy="4608513"/>
          </a:xfrm>
          <a:prstGeom prst="curvedRightArrow">
            <a:avLst>
              <a:gd name="adj1" fmla="val 4194"/>
              <a:gd name="adj2" fmla="val 21860"/>
              <a:gd name="adj3" fmla="val 263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6588125" y="692150"/>
            <a:ext cx="2376488" cy="4608513"/>
          </a:xfrm>
          <a:prstGeom prst="curvedLeftArrow">
            <a:avLst>
              <a:gd name="adj1" fmla="val 4813"/>
              <a:gd name="adj2" fmla="val 16454"/>
              <a:gd name="adj3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adaba6b912d9cfd33ea2e18d8507e26e6ce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913</TotalTime>
  <Words>501</Words>
  <Application>Microsoft Office PowerPoint</Application>
  <PresentationFormat>Экран (4:3)</PresentationFormat>
  <Paragraphs>159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Corbel</vt:lpstr>
      <vt:lpstr>Wingdings 2</vt:lpstr>
      <vt:lpstr>Verdana</vt:lpstr>
      <vt:lpstr>Calibri</vt:lpstr>
      <vt:lpstr>Gill Sans MT</vt:lpstr>
      <vt:lpstr>Wingdings</vt:lpstr>
      <vt:lpstr>Times New Roman</vt:lpstr>
      <vt:lpstr>Солнцестояние</vt:lpstr>
      <vt:lpstr>Урок-презентация</vt:lpstr>
      <vt:lpstr>Где записаны наши права?</vt:lpstr>
      <vt:lpstr> Правоохранительные органы </vt:lpstr>
      <vt:lpstr>                 1.  Почему нужно соблюдать закон? 2.  Почему закон нуждается в защите? 3.  Кто  охраняет закон?</vt:lpstr>
      <vt:lpstr> ПРАВООХРАНИТЕЛЬНЫЕ ОРГАНЫ</vt:lpstr>
      <vt:lpstr>Слайд 6</vt:lpstr>
      <vt:lpstr>Органы внутренних дел (полиция) </vt:lpstr>
      <vt:lpstr>Слайд 8</vt:lpstr>
      <vt:lpstr>      </vt:lpstr>
      <vt:lpstr>Задачи криминальной полиции: </vt:lpstr>
      <vt:lpstr>Подразделения криминальной полиции</vt:lpstr>
      <vt:lpstr>Задачи полиции общественной безопасности</vt:lpstr>
      <vt:lpstr>Подразделения полиции      общественной  безопасности</vt:lpstr>
      <vt:lpstr>Подразделение  по делам несовершеннолетних</vt:lpstr>
      <vt:lpstr>Задача  подразделения по делам несовершеннолетних</vt:lpstr>
      <vt:lpstr>ЗАДАЧИ</vt:lpstr>
      <vt:lpstr>ЗАДАЧИ</vt:lpstr>
      <vt:lpstr>Суды  </vt:lpstr>
      <vt:lpstr>Кто может стать судьёй ?</vt:lpstr>
      <vt:lpstr>Функции суда</vt:lpstr>
      <vt:lpstr>Суд присяжных (12 человек)</vt:lpstr>
      <vt:lpstr>Прокуратура </vt:lpstr>
      <vt:lpstr>Федеральная служба безопасности (ФСБ) </vt:lpstr>
      <vt:lpstr>Таможня  </vt:lpstr>
      <vt:lpstr>СИТУАЦИЯ</vt:lpstr>
      <vt:lpstr>СИТУАЦИЯ</vt:lpstr>
      <vt:lpstr>Слайд 27</vt:lpstr>
      <vt:lpstr>Для чего же необходимы правоохранительные органы?</vt:lpstr>
      <vt:lpstr>Работа с документом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стоит  на страже закона</dc:title>
  <dc:creator>Евгения</dc:creator>
  <cp:lastModifiedBy>ИТ</cp:lastModifiedBy>
  <cp:revision>228</cp:revision>
  <dcterms:created xsi:type="dcterms:W3CDTF">2013-01-14T19:58:46Z</dcterms:created>
  <dcterms:modified xsi:type="dcterms:W3CDTF">2015-11-13T07:09:16Z</dcterms:modified>
</cp:coreProperties>
</file>