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319" r:id="rId3"/>
    <p:sldId id="259" r:id="rId4"/>
    <p:sldId id="260" r:id="rId5"/>
    <p:sldId id="261" r:id="rId6"/>
    <p:sldId id="290" r:id="rId7"/>
    <p:sldId id="262" r:id="rId8"/>
    <p:sldId id="302" r:id="rId9"/>
    <p:sldId id="258" r:id="rId10"/>
    <p:sldId id="264" r:id="rId11"/>
    <p:sldId id="297" r:id="rId12"/>
    <p:sldId id="301" r:id="rId13"/>
    <p:sldId id="265" r:id="rId14"/>
    <p:sldId id="266" r:id="rId15"/>
    <p:sldId id="267" r:id="rId16"/>
    <p:sldId id="268" r:id="rId17"/>
    <p:sldId id="269" r:id="rId18"/>
    <p:sldId id="313" r:id="rId19"/>
    <p:sldId id="314" r:id="rId20"/>
    <p:sldId id="270" r:id="rId21"/>
    <p:sldId id="271" r:id="rId22"/>
    <p:sldId id="272" r:id="rId23"/>
    <p:sldId id="273" r:id="rId24"/>
    <p:sldId id="274" r:id="rId25"/>
    <p:sldId id="275" r:id="rId26"/>
    <p:sldId id="276" r:id="rId27"/>
    <p:sldId id="277" r:id="rId28"/>
    <p:sldId id="282" r:id="rId29"/>
    <p:sldId id="284" r:id="rId3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FF00"/>
    <a:srgbClr val="0000FF"/>
    <a:srgbClr val="8D9DE3"/>
    <a:srgbClr val="FF00FF"/>
    <a:srgbClr val="546DD6"/>
    <a:srgbClr val="61E3F5"/>
    <a:srgbClr val="FF9933"/>
    <a:srgbClr val="003399"/>
    <a:srgbClr val="1D4F7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1" autoAdjust="0"/>
    <p:restoredTop sz="94660"/>
  </p:normalViewPr>
  <p:slideViewPr>
    <p:cSldViewPr>
      <p:cViewPr varScale="1">
        <p:scale>
          <a:sx n="110" d="100"/>
          <a:sy n="110" d="100"/>
        </p:scale>
        <p:origin x="-1650"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741451E-7E82-4439-9544-72000B4C73CB}" type="datetimeFigureOut">
              <a:rPr lang="ru-RU"/>
              <a:pPr>
                <a:defRPr/>
              </a:pPr>
              <a:t>07.02.2015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2473BCC-D9A4-4EFB-B0FA-5510A1E60BF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bwMode="auto">
          <a:noFill/>
          <a:ln>
            <a:solidFill>
              <a:srgbClr val="000000"/>
            </a:solidFill>
            <a:miter lim="800000"/>
            <a:headEnd/>
            <a:tailEnd/>
          </a:ln>
        </p:spPr>
      </p:sp>
      <p:sp>
        <p:nvSpPr>
          <p:cNvPr id="6656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AB4AC3CA-A177-4FC2-85BC-191DD1B0D516}" type="slidenum">
              <a:rPr lang="ru-RU" smtClean="0"/>
              <a:pPr>
                <a:defRPr/>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Образ слайда 1"/>
          <p:cNvSpPr>
            <a:spLocks noGrp="1" noRot="1" noChangeAspect="1" noTextEdit="1"/>
          </p:cNvSpPr>
          <p:nvPr>
            <p:ph type="sldImg"/>
          </p:nvPr>
        </p:nvSpPr>
        <p:spPr bwMode="auto">
          <a:noFill/>
          <a:ln>
            <a:solidFill>
              <a:srgbClr val="000000"/>
            </a:solidFill>
            <a:miter lim="800000"/>
            <a:headEnd/>
            <a:tailEnd/>
          </a:ln>
        </p:spPr>
      </p:sp>
      <p:sp>
        <p:nvSpPr>
          <p:cNvPr id="6758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939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7A8B68-1610-4F78-9396-85CB3DC4B836}" type="slidenum">
              <a:rPr lang="ru-RU" smtClean="0"/>
              <a:pPr fontAlgn="base">
                <a:spcBef>
                  <a:spcPct val="0"/>
                </a:spcBef>
                <a:spcAft>
                  <a:spcPct val="0"/>
                </a:spcAft>
                <a:defRPr/>
              </a:pPr>
              <a:t>21</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EFF9CB9-8C86-427D-8F2C-6341478CF1B1}" type="datetimeFigureOut">
              <a:rPr lang="ru-RU"/>
              <a:pPr>
                <a:defRPr/>
              </a:pPr>
              <a:t>07.02.2015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033433E-0BAD-4186-8E7B-52748F65A9AF}" type="slidenum">
              <a:rPr lang="ru-RU"/>
              <a:pPr>
                <a:defRPr/>
              </a:pPr>
              <a:t>‹#›</a:t>
            </a:fld>
            <a:endParaRPr lang="ru-RU"/>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60D7152-3BD3-4228-ABAF-3AABC9AAF812}" type="datetimeFigureOut">
              <a:rPr lang="ru-RU"/>
              <a:pPr>
                <a:defRPr/>
              </a:pPr>
              <a:t>07.02.2015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7B800C7-9061-4292-B3DE-773D76FB0CBE}" type="slidenum">
              <a:rPr lang="ru-RU"/>
              <a:pPr>
                <a:defRPr/>
              </a:pPr>
              <a:t>‹#›</a:t>
            </a:fld>
            <a:endParaRPr lang="ru-R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DF3DBED-66EE-413B-9FBA-6D8181B10EA0}" type="datetimeFigureOut">
              <a:rPr lang="ru-RU"/>
              <a:pPr>
                <a:defRPr/>
              </a:pPr>
              <a:t>07.02.2015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6AFF247-5677-4039-A87C-DE0C039879CF}" type="slidenum">
              <a:rPr lang="ru-RU"/>
              <a:pPr>
                <a:defRPr/>
              </a:pPr>
              <a:t>‹#›</a:t>
            </a:fld>
            <a:endParaRPr lang="ru-RU"/>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3E711E4-A62E-4A1D-91E9-E68B88199608}" type="datetimeFigureOut">
              <a:rPr lang="ru-RU"/>
              <a:pPr>
                <a:defRPr/>
              </a:pPr>
              <a:t>07.02.2015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2BBF92E-1ABF-49B5-A9BA-C254C5638E1F}" type="slidenum">
              <a:rPr lang="ru-RU"/>
              <a:pPr>
                <a:defRPr/>
              </a:pPr>
              <a:t>‹#›</a:t>
            </a:fld>
            <a:endParaRPr lang="ru-RU"/>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835A34C-44F8-46A5-9BE1-4613CF51BA4D}" type="datetimeFigureOut">
              <a:rPr lang="ru-RU"/>
              <a:pPr>
                <a:defRPr/>
              </a:pPr>
              <a:t>07.02.2015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8D24CA9-ADFA-4E56-A9A5-1931BD6099B0}" type="slidenum">
              <a:rPr lang="ru-RU"/>
              <a:pPr>
                <a:defRPr/>
              </a:pPr>
              <a:t>‹#›</a:t>
            </a:fld>
            <a:endParaRPr lang="ru-RU"/>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F1C7017A-86BF-4C52-88A9-DB65DB95DB57}" type="datetimeFigureOut">
              <a:rPr lang="ru-RU"/>
              <a:pPr>
                <a:defRPr/>
              </a:pPr>
              <a:t>07.02.2015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F91E8A6-65A1-45F0-8EC5-413854F2CE33}" type="slidenum">
              <a:rPr lang="ru-RU"/>
              <a:pPr>
                <a:defRPr/>
              </a:pPr>
              <a:t>‹#›</a:t>
            </a:fld>
            <a:endParaRPr lang="ru-RU"/>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68177E9-81B2-4BD6-98E5-1A043C9F2216}" type="datetimeFigureOut">
              <a:rPr lang="ru-RU"/>
              <a:pPr>
                <a:defRPr/>
              </a:pPr>
              <a:t>07.02.2015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EEE6E12-ABF6-4DA2-BF9F-0B725C80BFE5}" type="slidenum">
              <a:rPr lang="ru-RU"/>
              <a:pPr>
                <a:defRPr/>
              </a:pPr>
              <a:t>‹#›</a:t>
            </a:fld>
            <a:endParaRPr lang="ru-R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FC8518A-E52A-4CD5-AA30-20ACF141A0A2}" type="datetimeFigureOut">
              <a:rPr lang="ru-RU"/>
              <a:pPr>
                <a:defRPr/>
              </a:pPr>
              <a:t>07.02.2015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B302481-6218-40AB-A298-7A777FC4C345}" type="slidenum">
              <a:rPr lang="ru-RU"/>
              <a:pPr>
                <a:defRPr/>
              </a:pPr>
              <a:t>‹#›</a:t>
            </a:fld>
            <a:endParaRPr lang="ru-R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361A643-568D-4449-9CA3-EC6D0633E919}" type="datetimeFigureOut">
              <a:rPr lang="ru-RU"/>
              <a:pPr>
                <a:defRPr/>
              </a:pPr>
              <a:t>07.02.2015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FFFF5F7D-F814-491B-9F6C-BA93480EE63B}" type="slidenum">
              <a:rPr lang="ru-RU"/>
              <a:pPr>
                <a:defRPr/>
              </a:pPr>
              <a:t>‹#›</a:t>
            </a:fld>
            <a:endParaRPr lang="ru-R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8A41CA5-3B33-4A01-9516-915DB17B014E}" type="datetimeFigureOut">
              <a:rPr lang="ru-RU"/>
              <a:pPr>
                <a:defRPr/>
              </a:pPr>
              <a:t>07.02.2015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8FF6601-57B6-4398-80EF-BAF9DC50C0BD}" type="slidenum">
              <a:rPr lang="ru-RU"/>
              <a:pPr>
                <a:defRPr/>
              </a:pPr>
              <a:t>‹#›</a:t>
            </a:fld>
            <a:endParaRPr lang="ru-RU"/>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EA550DC-8C6F-45E0-B181-39F2A11EBB77}" type="datetimeFigureOut">
              <a:rPr lang="ru-RU"/>
              <a:pPr>
                <a:defRPr/>
              </a:pPr>
              <a:t>07.02.2015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92C15E6-28B5-4A6E-B23A-D0F83EAA5B6E}" type="slidenum">
              <a:rPr lang="ru-RU"/>
              <a:pPr>
                <a:defRPr/>
              </a:pPr>
              <a:t>‹#›</a:t>
            </a:fld>
            <a:endParaRPr lang="ru-RU"/>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DCCAFAD-A8E1-4E8F-88A9-59597D909E7C}" type="datetimeFigureOut">
              <a:rPr lang="ru-RU"/>
              <a:pPr>
                <a:defRPr/>
              </a:pPr>
              <a:t>07.02.2015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97B826-BD65-4320-B1AC-88D1FF03AA4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25" y="0"/>
            <a:ext cx="4643438" cy="714375"/>
          </a:xfrm>
        </p:spPr>
        <p:txBody>
          <a:bodyPr rtlCol="0">
            <a:normAutofit fontScale="90000"/>
          </a:bodyPr>
          <a:lstStyle/>
          <a:p>
            <a:pPr eaLnBrk="1" fontAlgn="auto" hangingPunct="1">
              <a:spcAft>
                <a:spcPts val="0"/>
              </a:spcAft>
              <a:defRPr/>
            </a:pPr>
            <a:r>
              <a:rPr lang="en-US" dirty="0" smtClean="0">
                <a:solidFill>
                  <a:srgbClr val="FF0000"/>
                </a:solidFill>
                <a:effectLst>
                  <a:outerShdw blurRad="38100" dist="38100" dir="2700000" algn="tl">
                    <a:srgbClr val="000000">
                      <a:alpha val="43137"/>
                    </a:srgbClr>
                  </a:outerShdw>
                </a:effectLst>
                <a:latin typeface="Arial Black" pitchFamily="34" charset="0"/>
              </a:rPr>
              <a:t>Moscow</a:t>
            </a:r>
            <a:endParaRPr lang="ru-RU" dirty="0"/>
          </a:p>
        </p:txBody>
      </p:sp>
      <p:pic>
        <p:nvPicPr>
          <p:cNvPr id="2051" name="Рисунок 3" descr="0_26da_c33e88d7_orig.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Прямоугольник 5"/>
          <p:cNvSpPr/>
          <p:nvPr/>
        </p:nvSpPr>
        <p:spPr>
          <a:xfrm>
            <a:off x="2000250" y="571500"/>
            <a:ext cx="5214938" cy="1323975"/>
          </a:xfrm>
          <a:prstGeom prst="rect">
            <a:avLst/>
          </a:prstGeom>
        </p:spPr>
        <p:txBody>
          <a:bodyPr>
            <a:spAutoFit/>
          </a:bodyPr>
          <a:lstStyle/>
          <a:p>
            <a:pPr fontAlgn="auto">
              <a:spcBef>
                <a:spcPts val="0"/>
              </a:spcBef>
              <a:spcAft>
                <a:spcPts val="0"/>
              </a:spcAft>
              <a:defRPr/>
            </a:pPr>
            <a:r>
              <a:rPr lang="en-US" sz="8000" dirty="0">
                <a:solidFill>
                  <a:srgbClr val="FF0000"/>
                </a:solidFill>
                <a:effectLst>
                  <a:outerShdw blurRad="38100" dist="38100" dir="2700000" algn="tl">
                    <a:srgbClr val="000000">
                      <a:alpha val="43137"/>
                    </a:srgbClr>
                  </a:outerShdw>
                </a:effectLst>
                <a:latin typeface="Arial Black" pitchFamily="34" charset="0"/>
              </a:rPr>
              <a:t>Moscow</a:t>
            </a:r>
            <a:endParaRPr lang="ru-RU" sz="8000" dirty="0">
              <a:effectLst>
                <a:outerShdw blurRad="38100" dist="38100" dir="2700000" algn="tl">
                  <a:srgbClr val="000000">
                    <a:alpha val="43137"/>
                  </a:srgbClr>
                </a:outerShdw>
              </a:effectLst>
              <a:latin typeface="Arial Black" pitchFamily="34" charset="0"/>
            </a:endParaRPr>
          </a:p>
        </p:txBody>
      </p:sp>
      <p:sp>
        <p:nvSpPr>
          <p:cNvPr id="5" name="TextBox 4"/>
          <p:cNvSpPr txBox="1"/>
          <p:nvPr/>
        </p:nvSpPr>
        <p:spPr>
          <a:xfrm>
            <a:off x="214282" y="142852"/>
            <a:ext cx="4429156"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ru-RU" dirty="0" err="1" smtClean="0"/>
              <a:t>Козыренко</a:t>
            </a:r>
            <a:r>
              <a:rPr lang="ru-RU" dirty="0" smtClean="0"/>
              <a:t> Ян 5В МБОУ СОШ №18</a:t>
            </a:r>
            <a:endParaRPr lang="ru-RU"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11266" name="Рисунок 3" descr="Павелецкая башня. Торговый центр.jpg"/>
          <p:cNvPicPr>
            <a:picLocks noChangeAspect="1"/>
          </p:cNvPicPr>
          <p:nvPr/>
        </p:nvPicPr>
        <p:blipFill>
          <a:blip r:embed="rId2" cstate="print"/>
          <a:srcRect/>
          <a:stretch>
            <a:fillRect/>
          </a:stretch>
        </p:blipFill>
        <p:spPr bwMode="auto">
          <a:xfrm>
            <a:off x="0" y="95250"/>
            <a:ext cx="9144000" cy="6762750"/>
          </a:xfrm>
          <a:prstGeom prst="rect">
            <a:avLst/>
          </a:prstGeom>
          <a:noFill/>
          <a:ln w="9525">
            <a:noFill/>
            <a:miter lim="800000"/>
            <a:headEnd/>
            <a:tailEnd/>
          </a:ln>
        </p:spPr>
      </p:pic>
      <p:sp>
        <p:nvSpPr>
          <p:cNvPr id="3" name="Содержимое 2"/>
          <p:cNvSpPr>
            <a:spLocks noGrp="1"/>
          </p:cNvSpPr>
          <p:nvPr>
            <p:ph idx="1"/>
          </p:nvPr>
        </p:nvSpPr>
        <p:spPr>
          <a:xfrm>
            <a:off x="142844" y="0"/>
            <a:ext cx="4500563" cy="3571875"/>
          </a:xfrm>
        </p:spPr>
        <p:txBody>
          <a:bodyPr/>
          <a:lstStyle/>
          <a:p>
            <a:pPr algn="ctr" eaLnBrk="1" hangingPunct="1">
              <a:buFont typeface="Arial" charset="0"/>
              <a:buNone/>
            </a:pPr>
            <a:r>
              <a:rPr lang="en-US" sz="3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It is </a:t>
            </a:r>
            <a:br>
              <a:rPr lang="en-US" sz="3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n-US" sz="3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financial and business centre of </a:t>
            </a:r>
          </a:p>
          <a:p>
            <a:pPr algn="ctr" eaLnBrk="1" hangingPunct="1">
              <a:buFont typeface="Arial" charset="0"/>
              <a:buNone/>
            </a:pPr>
            <a:r>
              <a:rPr lang="en-US" sz="3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the country.</a:t>
            </a:r>
            <a:endParaRPr lang="ru-RU" sz="3600"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2" name="Заголовок 1"/>
          <p:cNvSpPr>
            <a:spLocks noGrp="1"/>
          </p:cNvSpPr>
          <p:nvPr>
            <p:ph type="title"/>
          </p:nvPr>
        </p:nvSpPr>
        <p:spPr>
          <a:xfrm>
            <a:off x="428625" y="5715000"/>
            <a:ext cx="8229600" cy="1143000"/>
          </a:xfrm>
        </p:spPr>
        <p:txBody>
          <a:bodyPr/>
          <a:lstStyle/>
          <a:p>
            <a:pPr eaLnBrk="1" hangingPunct="1"/>
            <a:r>
              <a:rPr lang="en-US" sz="2800" dirty="0" err="1" smtClean="0">
                <a:solidFill>
                  <a:srgbClr val="FFFF00"/>
                </a:solidFill>
                <a:latin typeface="Arial" pitchFamily="34" charset="0"/>
                <a:cs typeface="Arial" pitchFamily="34" charset="0"/>
              </a:rPr>
              <a:t>Paveletskaya</a:t>
            </a:r>
            <a:r>
              <a:rPr lang="en-US" sz="2800" dirty="0" smtClean="0">
                <a:solidFill>
                  <a:srgbClr val="FFFF00"/>
                </a:solidFill>
                <a:latin typeface="Arial" pitchFamily="34" charset="0"/>
                <a:cs typeface="Arial" pitchFamily="34" charset="0"/>
              </a:rPr>
              <a:t> Tower, a business centre</a:t>
            </a:r>
            <a:endParaRPr lang="ru-RU" sz="2800" dirty="0" smtClean="0">
              <a:solidFill>
                <a:srgbClr val="FFFF00"/>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290" name="Рисунок 3" descr="800px-Moscow_City_on_21_July_2008.jpg"/>
          <p:cNvPicPr>
            <a:picLocks noChangeAspect="1"/>
          </p:cNvPicPr>
          <p:nvPr/>
        </p:nvPicPr>
        <p:blipFill>
          <a:blip r:embed="rId2" cstate="print"/>
          <a:srcRect/>
          <a:stretch>
            <a:fillRect/>
          </a:stretch>
        </p:blipFill>
        <p:spPr bwMode="auto">
          <a:xfrm>
            <a:off x="0" y="714375"/>
            <a:ext cx="9144000" cy="5975350"/>
          </a:xfrm>
          <a:prstGeom prst="rect">
            <a:avLst/>
          </a:prstGeom>
          <a:noFill/>
          <a:ln w="9525">
            <a:noFill/>
            <a:miter lim="800000"/>
            <a:headEnd/>
            <a:tailEnd/>
          </a:ln>
        </p:spPr>
      </p:pic>
      <p:sp>
        <p:nvSpPr>
          <p:cNvPr id="2" name="Заголовок 1"/>
          <p:cNvSpPr>
            <a:spLocks noGrp="1"/>
          </p:cNvSpPr>
          <p:nvPr>
            <p:ph type="title"/>
          </p:nvPr>
        </p:nvSpPr>
        <p:spPr>
          <a:xfrm>
            <a:off x="214313" y="-142875"/>
            <a:ext cx="8929687" cy="1143000"/>
          </a:xfrm>
        </p:spPr>
        <p:txBody>
          <a:bodyPr rtlCol="0">
            <a:normAutofit/>
          </a:bodyPr>
          <a:lstStyle/>
          <a:p>
            <a:pPr eaLnBrk="1" fontAlgn="auto" hangingPunct="1">
              <a:spcAft>
                <a:spcPts val="0"/>
              </a:spcAft>
              <a:defRPr/>
            </a:pPr>
            <a:r>
              <a:rPr lang="en-US" sz="28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The "Moscow International Business Centre" </a:t>
            </a:r>
            <a:endParaRPr lang="ru-RU" sz="28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 name="Содержимое 2"/>
          <p:cNvSpPr>
            <a:spLocks noGrp="1"/>
          </p:cNvSpPr>
          <p:nvPr>
            <p:ph type="title"/>
          </p:nvPr>
        </p:nvSpPr>
        <p:spPr>
          <a:xfrm>
            <a:off x="5214938" y="642938"/>
            <a:ext cx="3786187" cy="5011737"/>
          </a:xfrm>
        </p:spPr>
        <p:txBody>
          <a:bodyPr rtlCol="0">
            <a:normAutofit/>
          </a:bodyPr>
          <a:lstStyle/>
          <a:p>
            <a:pPr eaLnBrk="1" fontAlgn="auto" hangingPunct="1">
              <a:spcAft>
                <a:spcPts val="0"/>
              </a:spcAft>
              <a:defRPr/>
            </a:pPr>
            <a:r>
              <a:rPr lang="en-US"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The Supreme Court of Russia </a:t>
            </a:r>
            <a:br>
              <a:rPr lang="en-US"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br>
            <a:r>
              <a:rPr lang="en-US"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is a place </a:t>
            </a:r>
            <a:br>
              <a:rPr lang="en-US"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br>
            <a:r>
              <a:rPr lang="en-US"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where laws </a:t>
            </a:r>
            <a:br>
              <a:rPr lang="en-US"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br>
            <a:r>
              <a:rPr lang="en-US"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are interpreted</a:t>
            </a:r>
            <a:r>
              <a:rPr lang="en-US" sz="3200" dirty="0" smtClean="0">
                <a:solidFill>
                  <a:srgbClr val="C00000"/>
                </a:solidFill>
                <a:latin typeface="Arial" pitchFamily="34" charset="0"/>
                <a:cs typeface="Arial" pitchFamily="34" charset="0"/>
              </a:rPr>
              <a:t>.</a:t>
            </a:r>
            <a:endParaRPr lang="ru-RU" sz="3200" dirty="0">
              <a:solidFill>
                <a:srgbClr val="C00000"/>
              </a:solidFill>
              <a:latin typeface="Arial" pitchFamily="34" charset="0"/>
              <a:cs typeface="Arial" pitchFamily="34" charset="0"/>
            </a:endParaRPr>
          </a:p>
        </p:txBody>
      </p:sp>
      <p:pic>
        <p:nvPicPr>
          <p:cNvPr id="13315" name="Рисунок 4" descr="л.bmp"/>
          <p:cNvPicPr>
            <a:picLocks noChangeAspect="1"/>
          </p:cNvPicPr>
          <p:nvPr/>
        </p:nvPicPr>
        <p:blipFill>
          <a:blip r:embed="rId2" cstate="print"/>
          <a:srcRect/>
          <a:stretch>
            <a:fillRect/>
          </a:stretch>
        </p:blipFill>
        <p:spPr bwMode="auto">
          <a:xfrm>
            <a:off x="214313" y="142875"/>
            <a:ext cx="4929187" cy="657225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en-US"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Moscow is one of the most popular tourist destinations.</a:t>
            </a:r>
            <a:endParaRPr lang="ru-RU"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5072063"/>
            <a:ext cx="8229600" cy="1143000"/>
          </a:xfrm>
        </p:spPr>
        <p:txBody>
          <a:bodyPr rtlCol="0">
            <a:normAutofit/>
          </a:bodyPr>
          <a:lstStyle/>
          <a:p>
            <a:pPr eaLnBrk="1" fontAlgn="auto" hangingPunct="1">
              <a:spcAft>
                <a:spcPts val="0"/>
              </a:spcAft>
              <a:defRPr/>
            </a:pPr>
            <a:r>
              <a:rPr lang="en-US" sz="3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The heart of Moscow is the Kremlin.</a:t>
            </a:r>
            <a:endParaRPr lang="ru-RU" sz="36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46" y="-142900"/>
            <a:ext cx="9858444" cy="1143000"/>
          </a:xfrm>
        </p:spPr>
        <p:txBody>
          <a:bodyPr rtlCol="0">
            <a:noAutofit/>
          </a:bodyPr>
          <a:lstStyle/>
          <a:p>
            <a:pPr eaLnBrk="1" fontAlgn="auto" hangingPunct="1">
              <a:spcAft>
                <a:spcPts val="0"/>
              </a:spcAft>
              <a:defRPr/>
            </a:pPr>
            <a:r>
              <a:rPr lang="en-US" sz="30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Its 20 towers attract tourists from all over the world.</a:t>
            </a:r>
            <a:endParaRPr lang="ru-RU" sz="30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D9DE3">
            <a:alpha val="79999"/>
          </a:srgbClr>
        </a:solidFill>
        <a:effectLst/>
      </p:bgPr>
    </p:bg>
    <p:spTree>
      <p:nvGrpSpPr>
        <p:cNvPr id="1" name=""/>
        <p:cNvGrpSpPr/>
        <p:nvPr/>
      </p:nvGrpSpPr>
      <p:grpSpPr>
        <a:xfrm>
          <a:off x="0" y="0"/>
          <a:ext cx="0" cy="0"/>
          <a:chOff x="0" y="0"/>
          <a:chExt cx="0" cy="0"/>
        </a:xfrm>
      </p:grpSpPr>
      <p:pic>
        <p:nvPicPr>
          <p:cNvPr id="17410" name="Рисунок 4" descr="0_145d3_1f16063_-1-XL.jpg"/>
          <p:cNvPicPr>
            <a:picLocks noChangeAspect="1"/>
          </p:cNvPicPr>
          <p:nvPr/>
        </p:nvPicPr>
        <p:blipFill>
          <a:blip r:embed="rId2" cstate="print"/>
          <a:srcRect l="1192" t="2083" r="1192" b="2083"/>
          <a:stretch>
            <a:fillRect/>
          </a:stretch>
        </p:blipFill>
        <p:spPr bwMode="auto">
          <a:xfrm>
            <a:off x="928688" y="30163"/>
            <a:ext cx="7643812" cy="6827837"/>
          </a:xfrm>
          <a:prstGeom prst="rect">
            <a:avLst/>
          </a:prstGeom>
          <a:ln>
            <a:noFill/>
          </a:ln>
          <a:effectLst>
            <a:softEdge rad="112500"/>
          </a:effectLst>
        </p:spPr>
      </p:pic>
      <p:sp>
        <p:nvSpPr>
          <p:cNvPr id="6" name="Заголовок 5"/>
          <p:cNvSpPr>
            <a:spLocks noGrp="1"/>
          </p:cNvSpPr>
          <p:nvPr>
            <p:ph type="title"/>
          </p:nvPr>
        </p:nvSpPr>
        <p:spPr>
          <a:xfrm>
            <a:off x="1142976" y="500042"/>
            <a:ext cx="4214812" cy="1143000"/>
          </a:xfrm>
        </p:spPr>
        <p:txBody>
          <a:bodyPr rtlCol="0">
            <a:noAutofit/>
          </a:bodyPr>
          <a:lstStyle/>
          <a:p>
            <a:pPr eaLnBrk="1" fontAlgn="auto" hangingPunct="1">
              <a:spcAft>
                <a:spcPts val="0"/>
              </a:spcAft>
              <a:defRPr/>
            </a:pPr>
            <a:r>
              <a:rPr lang="en-US" sz="28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The main tower is the </a:t>
            </a:r>
            <a:r>
              <a:rPr lang="en-US" sz="2800" dirty="0" err="1" smtClean="0">
                <a:solidFill>
                  <a:srgbClr val="FFFF00"/>
                </a:solidFill>
                <a:effectLst>
                  <a:outerShdw blurRad="38100" dist="38100" dir="2700000" algn="tl">
                    <a:srgbClr val="000000">
                      <a:alpha val="43137"/>
                    </a:srgbClr>
                  </a:outerShdw>
                </a:effectLst>
                <a:latin typeface="Arial" pitchFamily="34" charset="0"/>
                <a:cs typeface="Arial" pitchFamily="34" charset="0"/>
              </a:rPr>
              <a:t>Spasskaya</a:t>
            </a:r>
            <a:r>
              <a:rPr lang="en-US" sz="28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Tower. </a:t>
            </a:r>
            <a:r>
              <a:rPr lang="ru-RU" sz="28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a:r>
            <a:br>
              <a:rPr lang="ru-RU" sz="28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br>
            <a:r>
              <a:rPr lang="en-US" sz="28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The famous clock called </a:t>
            </a:r>
            <a:r>
              <a:rPr lang="en-US" sz="2800" dirty="0" err="1" smtClean="0">
                <a:solidFill>
                  <a:srgbClr val="FFFF00"/>
                </a:solidFill>
                <a:effectLst>
                  <a:outerShdw blurRad="38100" dist="38100" dir="2700000" algn="tl">
                    <a:srgbClr val="000000">
                      <a:alpha val="43137"/>
                    </a:srgbClr>
                  </a:outerShdw>
                </a:effectLst>
                <a:latin typeface="Arial" pitchFamily="34" charset="0"/>
                <a:cs typeface="Arial" pitchFamily="34" charset="0"/>
              </a:rPr>
              <a:t>Kuranty</a:t>
            </a:r>
            <a:r>
              <a:rPr lang="en-US" sz="28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strikes on it.</a:t>
            </a:r>
            <a:endParaRPr lang="ru-RU" sz="28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8434" name="Рисунок 3" descr="0_dcf7_57cb819d_XL.jpg"/>
          <p:cNvPicPr>
            <a:picLocks noChangeAspect="1"/>
          </p:cNvPicPr>
          <p:nvPr/>
        </p:nvPicPr>
        <p:blipFill>
          <a:blip r:embed="rId3" cstate="print"/>
          <a:srcRect l="8000" t="16451" b="14314"/>
          <a:stretch>
            <a:fillRect/>
          </a:stretch>
        </p:blipFill>
        <p:spPr bwMode="auto">
          <a:xfrm>
            <a:off x="1143000" y="0"/>
            <a:ext cx="7000875" cy="6851650"/>
          </a:xfrm>
          <a:prstGeom prst="rect">
            <a:avLst/>
          </a:prstGeom>
          <a:ln>
            <a:noFill/>
          </a:ln>
          <a:effectLst>
            <a:softEdge rad="112500"/>
          </a:effectLst>
        </p:spPr>
      </p:pic>
      <p:sp>
        <p:nvSpPr>
          <p:cNvPr id="2" name="Заголовок 1"/>
          <p:cNvSpPr>
            <a:spLocks noGrp="1"/>
          </p:cNvSpPr>
          <p:nvPr>
            <p:ph type="title"/>
          </p:nvPr>
        </p:nvSpPr>
        <p:spPr>
          <a:xfrm>
            <a:off x="642910" y="0"/>
            <a:ext cx="7786687" cy="1143000"/>
          </a:xfrm>
        </p:spPr>
        <p:txBody>
          <a:bodyPr rtlCol="0">
            <a:noAutofit/>
          </a:bodyPr>
          <a:lstStyle/>
          <a:p>
            <a:pPr eaLnBrk="1" fontAlgn="auto" hangingPunct="1">
              <a:spcAft>
                <a:spcPts val="0"/>
              </a:spcAft>
              <a:defRPr/>
            </a:pPr>
            <a:r>
              <a:rPr lang="en-US"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On top you can see a ruby star. </a:t>
            </a:r>
            <a:r>
              <a:rPr lang="ru-RU"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ru-RU"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n-US"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Its diameter is 1.5 metre.</a:t>
            </a:r>
            <a:endParaRPr lang="ru-RU" sz="28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D9DE3">
            <a:alpha val="70979"/>
          </a:srgbClr>
        </a:solidFill>
        <a:effectLst/>
      </p:bgPr>
    </p:bg>
    <p:spTree>
      <p:nvGrpSpPr>
        <p:cNvPr id="1" name=""/>
        <p:cNvGrpSpPr/>
        <p:nvPr/>
      </p:nvGrpSpPr>
      <p:grpSpPr>
        <a:xfrm>
          <a:off x="0" y="0"/>
          <a:ext cx="0" cy="0"/>
          <a:chOff x="0" y="0"/>
          <a:chExt cx="0" cy="0"/>
        </a:xfrm>
      </p:grpSpPr>
      <p:pic>
        <p:nvPicPr>
          <p:cNvPr id="19458" name="Рисунок 3" descr="Оружейная палата.jpg"/>
          <p:cNvPicPr>
            <a:picLocks noChangeAspect="1"/>
          </p:cNvPicPr>
          <p:nvPr/>
        </p:nvPicPr>
        <p:blipFill>
          <a:blip r:embed="rId2" cstate="print"/>
          <a:srcRect/>
          <a:stretch>
            <a:fillRect/>
          </a:stretch>
        </p:blipFill>
        <p:spPr bwMode="auto">
          <a:xfrm>
            <a:off x="-142875"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28596" y="0"/>
            <a:ext cx="6357938" cy="1143000"/>
          </a:xfrm>
        </p:spPr>
        <p:txBody>
          <a:bodyPr/>
          <a:lstStyle/>
          <a:p>
            <a:pPr eaLnBrk="1" hangingPunct="1">
              <a:defRPr/>
            </a:pPr>
            <a:r>
              <a:rPr lang="en-US" sz="2400" b="1" dirty="0" smtClean="0">
                <a:solidFill>
                  <a:srgbClr val="FFFF00"/>
                </a:solidFill>
                <a:effectLst>
                  <a:outerShdw blurRad="38100" dist="38100" dir="2700000" algn="tl">
                    <a:srgbClr val="000000">
                      <a:alpha val="43137"/>
                    </a:srgbClr>
                  </a:outerShdw>
                </a:effectLst>
                <a:latin typeface="Arbat-Bold" pitchFamily="2" charset="0"/>
              </a:rPr>
              <a:t/>
            </a:r>
            <a:br>
              <a:rPr lang="en-US" sz="2400" b="1" dirty="0" smtClean="0">
                <a:solidFill>
                  <a:srgbClr val="FFFF00"/>
                </a:solidFill>
                <a:effectLst>
                  <a:outerShdw blurRad="38100" dist="38100" dir="2700000" algn="tl">
                    <a:srgbClr val="000000">
                      <a:alpha val="43137"/>
                    </a:srgbClr>
                  </a:outerShdw>
                </a:effectLst>
                <a:latin typeface="Arbat-Bold" pitchFamily="2" charset="0"/>
              </a:rPr>
            </a:br>
            <a:r>
              <a:rPr lang="en-US" sz="2400" b="1" dirty="0" smtClean="0">
                <a:solidFill>
                  <a:srgbClr val="FFFF00"/>
                </a:solidFill>
                <a:effectLst>
                  <a:outerShdw blurRad="38100" dist="38100" dir="2700000" algn="tl">
                    <a:srgbClr val="000000">
                      <a:alpha val="43137"/>
                    </a:srgbClr>
                  </a:outerShdw>
                </a:effectLst>
                <a:latin typeface="Arbat-Bold" pitchFamily="2" charset="0"/>
              </a:rPr>
              <a:t/>
            </a:r>
            <a:br>
              <a:rPr lang="en-US" sz="2400" b="1" dirty="0" smtClean="0">
                <a:solidFill>
                  <a:srgbClr val="FFFF00"/>
                </a:solidFill>
                <a:effectLst>
                  <a:outerShdw blurRad="38100" dist="38100" dir="2700000" algn="tl">
                    <a:srgbClr val="000000">
                      <a:alpha val="43137"/>
                    </a:srgbClr>
                  </a:outerShdw>
                </a:effectLst>
                <a:latin typeface="Arbat-Bold" pitchFamily="2" charset="0"/>
              </a:rPr>
            </a:br>
            <a:r>
              <a:rPr lang="en-US" sz="2400" b="1" dirty="0" smtClean="0">
                <a:solidFill>
                  <a:srgbClr val="FFFF00"/>
                </a:solidFill>
                <a:effectLst>
                  <a:outerShdw blurRad="38100" dist="38100" dir="2700000" algn="tl">
                    <a:srgbClr val="000000">
                      <a:alpha val="43137"/>
                    </a:srgbClr>
                  </a:outerShdw>
                </a:effectLst>
                <a:latin typeface="Arbat-Bold" pitchFamily="2" charset="0"/>
              </a:rPr>
              <a:t/>
            </a:r>
            <a:br>
              <a:rPr lang="en-US" sz="2400" b="1" dirty="0" smtClean="0">
                <a:solidFill>
                  <a:srgbClr val="FFFF00"/>
                </a:solidFill>
                <a:effectLst>
                  <a:outerShdw blurRad="38100" dist="38100" dir="2700000" algn="tl">
                    <a:srgbClr val="000000">
                      <a:alpha val="43137"/>
                    </a:srgbClr>
                  </a:outerShdw>
                </a:effectLst>
                <a:latin typeface="Arbat-Bold" pitchFamily="2" charset="0"/>
              </a:rPr>
            </a:br>
            <a:r>
              <a:rPr lang="en-US" sz="2400" b="1" dirty="0" smtClean="0">
                <a:solidFill>
                  <a:srgbClr val="FFFF00"/>
                </a:solidFill>
                <a:effectLst>
                  <a:outerShdw blurRad="38100" dist="38100" dir="2700000" algn="tl">
                    <a:srgbClr val="000000">
                      <a:alpha val="43137"/>
                    </a:srgbClr>
                  </a:outerShdw>
                </a:effectLst>
                <a:latin typeface="Arbat-Bold" pitchFamily="2" charset="0"/>
              </a:rPr>
              <a:t/>
            </a:r>
            <a:br>
              <a:rPr lang="en-US" sz="2400" b="1" dirty="0" smtClean="0">
                <a:solidFill>
                  <a:srgbClr val="FFFF00"/>
                </a:solidFill>
                <a:effectLst>
                  <a:outerShdw blurRad="38100" dist="38100" dir="2700000" algn="tl">
                    <a:srgbClr val="000000">
                      <a:alpha val="43137"/>
                    </a:srgbClr>
                  </a:outerShdw>
                </a:effectLst>
                <a:latin typeface="Arbat-Bold" pitchFamily="2" charset="0"/>
              </a:rPr>
            </a:br>
            <a:r>
              <a:rPr lang="en-US" sz="2400" b="1" dirty="0" smtClean="0">
                <a:solidFill>
                  <a:srgbClr val="FFFF00"/>
                </a:solidFill>
                <a:effectLst>
                  <a:outerShdw blurRad="38100" dist="38100" dir="2700000" algn="tl">
                    <a:srgbClr val="000000">
                      <a:alpha val="43137"/>
                    </a:srgbClr>
                  </a:outerShdw>
                </a:effectLst>
                <a:latin typeface="Arbat-Bold" pitchFamily="2" charset="0"/>
              </a:rPr>
              <a:t/>
            </a:r>
            <a:br>
              <a:rPr lang="en-US" sz="2400" b="1" dirty="0" smtClean="0">
                <a:solidFill>
                  <a:srgbClr val="FFFF00"/>
                </a:solidFill>
                <a:effectLst>
                  <a:outerShdw blurRad="38100" dist="38100" dir="2700000" algn="tl">
                    <a:srgbClr val="000000">
                      <a:alpha val="43137"/>
                    </a:srgbClr>
                  </a:outerShdw>
                </a:effectLst>
                <a:latin typeface="Arbat-Bold" pitchFamily="2" charset="0"/>
              </a:rPr>
            </a:br>
            <a:r>
              <a:rPr lang="en-US" sz="2400" b="1" dirty="0" smtClean="0">
                <a:solidFill>
                  <a:srgbClr val="FFFF00"/>
                </a:solidFill>
                <a:effectLst>
                  <a:outerShdw blurRad="38100" dist="38100" dir="2700000" algn="tl">
                    <a:srgbClr val="000000">
                      <a:alpha val="43137"/>
                    </a:srgbClr>
                  </a:outerShdw>
                </a:effectLst>
                <a:latin typeface="Arbat-Bold" pitchFamily="2" charset="0"/>
              </a:rPr>
              <a:t/>
            </a:r>
            <a:br>
              <a:rPr lang="en-US" sz="2400" b="1" dirty="0" smtClean="0">
                <a:solidFill>
                  <a:srgbClr val="FFFF00"/>
                </a:solidFill>
                <a:effectLst>
                  <a:outerShdw blurRad="38100" dist="38100" dir="2700000" algn="tl">
                    <a:srgbClr val="000000">
                      <a:alpha val="43137"/>
                    </a:srgbClr>
                  </a:outerShdw>
                </a:effectLst>
                <a:latin typeface="Arbat-Bold" pitchFamily="2" charset="0"/>
              </a:rPr>
            </a:br>
            <a:r>
              <a:rPr lang="en-US" sz="2400" b="1" dirty="0" smtClean="0">
                <a:solidFill>
                  <a:srgbClr val="FFFF00"/>
                </a:solidFill>
                <a:effectLst>
                  <a:outerShdw blurRad="38100" dist="38100" dir="2700000" algn="tl">
                    <a:srgbClr val="000000">
                      <a:alpha val="43137"/>
                    </a:srgbClr>
                  </a:outerShdw>
                </a:effectLst>
                <a:latin typeface="Arbat-Bold" pitchFamily="2" charset="0"/>
              </a:rPr>
              <a:t/>
            </a:r>
            <a:br>
              <a:rPr lang="en-US" sz="2400" b="1" dirty="0" smtClean="0">
                <a:solidFill>
                  <a:srgbClr val="FFFF00"/>
                </a:solidFill>
                <a:effectLst>
                  <a:outerShdw blurRad="38100" dist="38100" dir="2700000" algn="tl">
                    <a:srgbClr val="000000">
                      <a:alpha val="43137"/>
                    </a:srgbClr>
                  </a:outerShdw>
                </a:effectLst>
                <a:latin typeface="Arbat-Bold" pitchFamily="2" charset="0"/>
              </a:rPr>
            </a:br>
            <a:r>
              <a:rPr lang="en-US" sz="2400" b="1" dirty="0" smtClean="0">
                <a:solidFill>
                  <a:srgbClr val="FFFF00"/>
                </a:solidFill>
                <a:effectLst>
                  <a:outerShdw blurRad="38100" dist="38100" dir="2700000" algn="tl">
                    <a:srgbClr val="000000">
                      <a:alpha val="43137"/>
                    </a:srgbClr>
                  </a:outerShdw>
                </a:effectLst>
                <a:latin typeface="Arbat-Bold" pitchFamily="2" charset="0"/>
              </a:rPr>
              <a:t/>
            </a:r>
            <a:br>
              <a:rPr lang="en-US" sz="2400" b="1" dirty="0" smtClean="0">
                <a:solidFill>
                  <a:srgbClr val="FFFF00"/>
                </a:solidFill>
                <a:effectLst>
                  <a:outerShdw blurRad="38100" dist="38100" dir="2700000" algn="tl">
                    <a:srgbClr val="000000">
                      <a:alpha val="43137"/>
                    </a:srgbClr>
                  </a:outerShdw>
                </a:effectLst>
                <a:latin typeface="Arbat-Bold" pitchFamily="2" charset="0"/>
              </a:rPr>
            </a:br>
            <a:r>
              <a:rPr lang="en-US" sz="2400" b="1" dirty="0" smtClean="0">
                <a:solidFill>
                  <a:srgbClr val="FFFF00"/>
                </a:solidFill>
                <a:effectLst>
                  <a:outerShdw blurRad="38100" dist="38100" dir="2700000" algn="tl">
                    <a:srgbClr val="000000">
                      <a:alpha val="43137"/>
                    </a:srgbClr>
                  </a:outerShdw>
                </a:effectLst>
                <a:latin typeface="Arbat-Bold" pitchFamily="2" charset="0"/>
              </a:rPr>
              <a:t/>
            </a:r>
            <a:br>
              <a:rPr lang="en-US" sz="2400" b="1" dirty="0" smtClean="0">
                <a:solidFill>
                  <a:srgbClr val="FFFF00"/>
                </a:solidFill>
                <a:effectLst>
                  <a:outerShdw blurRad="38100" dist="38100" dir="2700000" algn="tl">
                    <a:srgbClr val="000000">
                      <a:alpha val="43137"/>
                    </a:srgbClr>
                  </a:outerShdw>
                </a:effectLst>
                <a:latin typeface="Arbat-Bold" pitchFamily="2" charset="0"/>
              </a:rPr>
            </a:br>
            <a:r>
              <a:rPr lang="en-US" sz="2400" b="1" dirty="0" smtClean="0">
                <a:solidFill>
                  <a:srgbClr val="FFFF00"/>
                </a:solidFill>
                <a:effectLst>
                  <a:outerShdw blurRad="38100" dist="38100" dir="2700000" algn="tl">
                    <a:srgbClr val="000000">
                      <a:alpha val="43137"/>
                    </a:srgbClr>
                  </a:outerShdw>
                </a:effectLst>
                <a:latin typeface="Arbat-Bold" pitchFamily="2" charset="0"/>
              </a:rPr>
              <a:t/>
            </a:r>
            <a:br>
              <a:rPr lang="en-US" sz="2400" b="1" dirty="0" smtClean="0">
                <a:solidFill>
                  <a:srgbClr val="FFFF00"/>
                </a:solidFill>
                <a:effectLst>
                  <a:outerShdw blurRad="38100" dist="38100" dir="2700000" algn="tl">
                    <a:srgbClr val="000000">
                      <a:alpha val="43137"/>
                    </a:srgbClr>
                  </a:outerShdw>
                </a:effectLst>
                <a:latin typeface="Arbat-Bold" pitchFamily="2" charset="0"/>
              </a:rPr>
            </a:br>
            <a:r>
              <a:rPr lang="en-US" sz="2400" b="1" dirty="0" smtClean="0">
                <a:solidFill>
                  <a:srgbClr val="FFFF00"/>
                </a:solidFill>
                <a:effectLst>
                  <a:outerShdw blurRad="38100" dist="38100" dir="2700000" algn="tl">
                    <a:srgbClr val="000000">
                      <a:alpha val="43137"/>
                    </a:srgbClr>
                  </a:outerShdw>
                </a:effectLst>
                <a:latin typeface="Arbat-Bold" pitchFamily="2" charset="0"/>
              </a:rPr>
              <a:t/>
            </a:r>
            <a:br>
              <a:rPr lang="en-US" sz="2400" b="1" dirty="0" smtClean="0">
                <a:solidFill>
                  <a:srgbClr val="FFFF00"/>
                </a:solidFill>
                <a:effectLst>
                  <a:outerShdw blurRad="38100" dist="38100" dir="2700000" algn="tl">
                    <a:srgbClr val="000000">
                      <a:alpha val="43137"/>
                    </a:srgbClr>
                  </a:outerShdw>
                </a:effectLst>
                <a:latin typeface="Arbat-Bold" pitchFamily="2" charset="0"/>
              </a:rPr>
            </a:br>
            <a:r>
              <a:rPr lang="en-US" sz="2400" b="1" dirty="0" smtClean="0">
                <a:solidFill>
                  <a:srgbClr val="FFFF00"/>
                </a:solidFill>
                <a:effectLst>
                  <a:outerShdw blurRad="38100" dist="38100" dir="2700000" algn="tl">
                    <a:srgbClr val="000000">
                      <a:alpha val="43137"/>
                    </a:srgbClr>
                  </a:outerShdw>
                </a:effectLst>
                <a:latin typeface="Arbat-Bold" pitchFamily="2" charset="0"/>
              </a:rPr>
              <a:t/>
            </a:r>
            <a:br>
              <a:rPr lang="en-US" sz="2400" b="1" dirty="0" smtClean="0">
                <a:solidFill>
                  <a:srgbClr val="FFFF00"/>
                </a:solidFill>
                <a:effectLst>
                  <a:outerShdw blurRad="38100" dist="38100" dir="2700000" algn="tl">
                    <a:srgbClr val="000000">
                      <a:alpha val="43137"/>
                    </a:srgbClr>
                  </a:outerShdw>
                </a:effectLst>
                <a:latin typeface="Arbat-Bold" pitchFamily="2" charset="0"/>
              </a:rPr>
            </a:br>
            <a:r>
              <a:rPr lang="en-US" sz="2400" b="1" dirty="0" smtClean="0">
                <a:solidFill>
                  <a:srgbClr val="FFFF00"/>
                </a:solidFill>
                <a:effectLst>
                  <a:outerShdw blurRad="38100" dist="38100" dir="2700000" algn="tl">
                    <a:srgbClr val="000000">
                      <a:alpha val="43137"/>
                    </a:srgbClr>
                  </a:outerShdw>
                </a:effectLst>
                <a:latin typeface="Arbat-Bold" pitchFamily="2" charset="0"/>
              </a:rPr>
              <a:t/>
            </a:r>
            <a:br>
              <a:rPr lang="en-US" sz="2400" b="1" dirty="0" smtClean="0">
                <a:solidFill>
                  <a:srgbClr val="FFFF00"/>
                </a:solidFill>
                <a:effectLst>
                  <a:outerShdw blurRad="38100" dist="38100" dir="2700000" algn="tl">
                    <a:srgbClr val="000000">
                      <a:alpha val="43137"/>
                    </a:srgbClr>
                  </a:outerShdw>
                </a:effectLst>
                <a:latin typeface="Arbat-Bold" pitchFamily="2" charset="0"/>
              </a:rPr>
            </a:br>
            <a:r>
              <a:rPr lang="en-US" sz="2400" b="1" dirty="0" smtClean="0">
                <a:solidFill>
                  <a:srgbClr val="FFFF00"/>
                </a:solidFill>
                <a:effectLst>
                  <a:outerShdw blurRad="38100" dist="38100" dir="2700000" algn="tl">
                    <a:srgbClr val="000000">
                      <a:alpha val="43137"/>
                    </a:srgbClr>
                  </a:outerShdw>
                </a:effectLst>
                <a:latin typeface="Arbat-Bold" pitchFamily="2" charset="0"/>
              </a:rPr>
              <a:t/>
            </a:r>
            <a:br>
              <a:rPr lang="en-US" sz="2400" b="1" dirty="0" smtClean="0">
                <a:solidFill>
                  <a:srgbClr val="FFFF00"/>
                </a:solidFill>
                <a:effectLst>
                  <a:outerShdw blurRad="38100" dist="38100" dir="2700000" algn="tl">
                    <a:srgbClr val="000000">
                      <a:alpha val="43137"/>
                    </a:srgbClr>
                  </a:outerShdw>
                </a:effectLst>
                <a:latin typeface="Arbat-Bold" pitchFamily="2" charset="0"/>
              </a:rPr>
            </a:br>
            <a:r>
              <a:rPr lang="en-US" sz="2400" b="1" dirty="0" smtClean="0">
                <a:solidFill>
                  <a:srgbClr val="FFFF00"/>
                </a:solidFill>
                <a:effectLst>
                  <a:outerShdw blurRad="38100" dist="38100" dir="2700000" algn="tl">
                    <a:srgbClr val="000000">
                      <a:alpha val="43137"/>
                    </a:srgbClr>
                  </a:outerShdw>
                </a:effectLst>
                <a:latin typeface="Arbat-Bold" pitchFamily="2" charset="0"/>
              </a:rPr>
              <a:t/>
            </a:r>
            <a:br>
              <a:rPr lang="en-US" sz="2400" b="1" dirty="0" smtClean="0">
                <a:solidFill>
                  <a:srgbClr val="FFFF00"/>
                </a:solidFill>
                <a:effectLst>
                  <a:outerShdw blurRad="38100" dist="38100" dir="2700000" algn="tl">
                    <a:srgbClr val="000000">
                      <a:alpha val="43137"/>
                    </a:srgbClr>
                  </a:outerShdw>
                </a:effectLst>
                <a:latin typeface="Arbat-Bold" pitchFamily="2" charset="0"/>
              </a:rPr>
            </a:br>
            <a:r>
              <a:rPr lang="en-US" sz="28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The Kremlin </a:t>
            </a:r>
            <a:r>
              <a:rPr lang="en-US" sz="2800"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Armoury</a:t>
            </a:r>
            <a:r>
              <a:rPr lang="en-US" sz="28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is one of the oldest museums of Moscow, established in 1808 and located in </a:t>
            </a:r>
            <a:r>
              <a:rPr lang="ru-RU" sz="28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r>
            <a:br>
              <a:rPr lang="ru-RU" sz="28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br>
            <a:r>
              <a:rPr lang="en-US" sz="28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the Moscow Kremlin.  </a:t>
            </a:r>
            <a:r>
              <a:rPr lang="en-US" sz="24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a:r>
            <a:br>
              <a:rPr lang="en-US" sz="24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br>
            <a:r>
              <a:rPr lang="en-US" sz="2400" dirty="0" smtClean="0">
                <a:solidFill>
                  <a:srgbClr val="FFFF00"/>
                </a:solidFill>
                <a:effectLst>
                  <a:outerShdw blurRad="38100" dist="38100" dir="2700000" algn="tl">
                    <a:srgbClr val="000000">
                      <a:alpha val="43137"/>
                    </a:srgbClr>
                  </a:outerShdw>
                </a:effectLst>
                <a:latin typeface="Arbat-Bold" pitchFamily="2" charset="0"/>
              </a:rPr>
              <a:t/>
            </a:r>
            <a:br>
              <a:rPr lang="en-US" sz="2400" dirty="0" smtClean="0">
                <a:solidFill>
                  <a:srgbClr val="FFFF00"/>
                </a:solidFill>
                <a:effectLst>
                  <a:outerShdw blurRad="38100" dist="38100" dir="2700000" algn="tl">
                    <a:srgbClr val="000000">
                      <a:alpha val="43137"/>
                    </a:srgbClr>
                  </a:outerShdw>
                </a:effectLst>
                <a:latin typeface="Arbat-Bold" pitchFamily="2" charset="0"/>
              </a:rPr>
            </a:br>
            <a:r>
              <a:rPr lang="en-US" sz="2400" dirty="0" smtClean="0">
                <a:solidFill>
                  <a:srgbClr val="FFFF00"/>
                </a:solidFill>
                <a:effectLst>
                  <a:outerShdw blurRad="38100" dist="38100" dir="2700000" algn="tl">
                    <a:srgbClr val="000000">
                      <a:alpha val="43137"/>
                    </a:srgbClr>
                  </a:outerShdw>
                </a:effectLst>
                <a:latin typeface="Arbat-Bold" pitchFamily="2" charset="0"/>
              </a:rPr>
              <a:t/>
            </a:r>
            <a:br>
              <a:rPr lang="en-US" sz="2400" dirty="0" smtClean="0">
                <a:solidFill>
                  <a:srgbClr val="FFFF00"/>
                </a:solidFill>
                <a:effectLst>
                  <a:outerShdw blurRad="38100" dist="38100" dir="2700000" algn="tl">
                    <a:srgbClr val="000000">
                      <a:alpha val="43137"/>
                    </a:srgbClr>
                  </a:outerShdw>
                </a:effectLst>
                <a:latin typeface="Arbat-Bold" pitchFamily="2" charset="0"/>
              </a:rPr>
            </a:br>
            <a:r>
              <a:rPr lang="en-US" sz="2400" dirty="0" smtClean="0">
                <a:solidFill>
                  <a:srgbClr val="FFFF00"/>
                </a:solidFill>
                <a:effectLst>
                  <a:outerShdw blurRad="38100" dist="38100" dir="2700000" algn="tl">
                    <a:srgbClr val="000000">
                      <a:alpha val="43137"/>
                    </a:srgbClr>
                  </a:outerShdw>
                </a:effectLst>
                <a:latin typeface="Arbat-Bold" pitchFamily="2" charset="0"/>
              </a:rPr>
              <a:t/>
            </a:r>
            <a:br>
              <a:rPr lang="en-US" sz="2400" dirty="0" smtClean="0">
                <a:solidFill>
                  <a:srgbClr val="FFFF00"/>
                </a:solidFill>
                <a:effectLst>
                  <a:outerShdw blurRad="38100" dist="38100" dir="2700000" algn="tl">
                    <a:srgbClr val="000000">
                      <a:alpha val="43137"/>
                    </a:srgbClr>
                  </a:outerShdw>
                </a:effectLst>
                <a:latin typeface="Arbat-Bold" pitchFamily="2" charset="0"/>
              </a:rPr>
            </a:br>
            <a:r>
              <a:rPr lang="en-US" sz="2400" dirty="0" smtClean="0">
                <a:solidFill>
                  <a:srgbClr val="FFFF00"/>
                </a:solidFill>
                <a:effectLst>
                  <a:outerShdw blurRad="38100" dist="38100" dir="2700000" algn="tl">
                    <a:srgbClr val="000000">
                      <a:alpha val="43137"/>
                    </a:srgbClr>
                  </a:outerShdw>
                </a:effectLst>
                <a:latin typeface="Arbat-Bold" pitchFamily="2" charset="0"/>
              </a:rPr>
              <a:t/>
            </a:r>
            <a:br>
              <a:rPr lang="en-US" sz="2400" dirty="0" smtClean="0">
                <a:solidFill>
                  <a:srgbClr val="FFFF00"/>
                </a:solidFill>
                <a:effectLst>
                  <a:outerShdw blurRad="38100" dist="38100" dir="2700000" algn="tl">
                    <a:srgbClr val="000000">
                      <a:alpha val="43137"/>
                    </a:srgbClr>
                  </a:outerShdw>
                </a:effectLst>
                <a:latin typeface="Arbat-Bold" pitchFamily="2" charset="0"/>
              </a:rPr>
            </a:br>
            <a:r>
              <a:rPr lang="en-US" sz="2400" dirty="0" smtClean="0">
                <a:solidFill>
                  <a:srgbClr val="FFFF00"/>
                </a:solidFill>
                <a:effectLst>
                  <a:outerShdw blurRad="38100" dist="38100" dir="2700000" algn="tl">
                    <a:srgbClr val="000000">
                      <a:alpha val="43137"/>
                    </a:srgbClr>
                  </a:outerShdw>
                </a:effectLst>
                <a:latin typeface="Arbat-Bold" pitchFamily="2" charset="0"/>
              </a:rPr>
              <a:t/>
            </a:r>
            <a:br>
              <a:rPr lang="en-US" sz="2400" dirty="0" smtClean="0">
                <a:solidFill>
                  <a:srgbClr val="FFFF00"/>
                </a:solidFill>
                <a:effectLst>
                  <a:outerShdw blurRad="38100" dist="38100" dir="2700000" algn="tl">
                    <a:srgbClr val="000000">
                      <a:alpha val="43137"/>
                    </a:srgbClr>
                  </a:outerShdw>
                </a:effectLst>
                <a:latin typeface="Arbat-Bold" pitchFamily="2" charset="0"/>
              </a:rPr>
            </a:br>
            <a:r>
              <a:rPr lang="en-US" sz="2400" dirty="0" smtClean="0">
                <a:solidFill>
                  <a:srgbClr val="FFFF00"/>
                </a:solidFill>
                <a:effectLst>
                  <a:outerShdw blurRad="38100" dist="38100" dir="2700000" algn="tl">
                    <a:srgbClr val="000000">
                      <a:alpha val="43137"/>
                    </a:srgbClr>
                  </a:outerShdw>
                </a:effectLst>
                <a:latin typeface="Arbat-Bold" pitchFamily="2" charset="0"/>
              </a:rPr>
              <a:t/>
            </a:r>
            <a:br>
              <a:rPr lang="en-US" sz="2400" dirty="0" smtClean="0">
                <a:solidFill>
                  <a:srgbClr val="FFFF00"/>
                </a:solidFill>
                <a:effectLst>
                  <a:outerShdw blurRad="38100" dist="38100" dir="2700000" algn="tl">
                    <a:srgbClr val="000000">
                      <a:alpha val="43137"/>
                    </a:srgbClr>
                  </a:outerShdw>
                </a:effectLst>
                <a:latin typeface="Arbat-Bold" pitchFamily="2" charset="0"/>
              </a:rPr>
            </a:br>
            <a:r>
              <a:rPr lang="en-US" sz="2400" dirty="0" smtClean="0">
                <a:solidFill>
                  <a:srgbClr val="FFFF00"/>
                </a:solidFill>
                <a:effectLst>
                  <a:outerShdw blurRad="38100" dist="38100" dir="2700000" algn="tl">
                    <a:srgbClr val="000000">
                      <a:alpha val="43137"/>
                    </a:srgbClr>
                  </a:outerShdw>
                </a:effectLst>
                <a:latin typeface="Arbat-Bold" pitchFamily="2" charset="0"/>
              </a:rPr>
              <a:t/>
            </a:r>
            <a:br>
              <a:rPr lang="en-US" sz="2400" dirty="0" smtClean="0">
                <a:solidFill>
                  <a:srgbClr val="FFFF00"/>
                </a:solidFill>
                <a:effectLst>
                  <a:outerShdw blurRad="38100" dist="38100" dir="2700000" algn="tl">
                    <a:srgbClr val="000000">
                      <a:alpha val="43137"/>
                    </a:srgbClr>
                  </a:outerShdw>
                </a:effectLst>
                <a:latin typeface="Arbat-Bold" pitchFamily="2" charset="0"/>
              </a:rPr>
            </a:br>
            <a:r>
              <a:rPr lang="en-US" sz="2400" dirty="0" smtClean="0">
                <a:solidFill>
                  <a:srgbClr val="FFFF00"/>
                </a:solidFill>
                <a:effectLst>
                  <a:outerShdw blurRad="38100" dist="38100" dir="2700000" algn="tl">
                    <a:srgbClr val="000000">
                      <a:alpha val="43137"/>
                    </a:srgbClr>
                  </a:outerShdw>
                </a:effectLst>
                <a:latin typeface="Arbat-Bold" pitchFamily="2" charset="0"/>
              </a:rPr>
              <a:t/>
            </a:r>
            <a:br>
              <a:rPr lang="en-US" sz="2400" dirty="0" smtClean="0">
                <a:solidFill>
                  <a:srgbClr val="FFFF00"/>
                </a:solidFill>
                <a:effectLst>
                  <a:outerShdw blurRad="38100" dist="38100" dir="2700000" algn="tl">
                    <a:srgbClr val="000000">
                      <a:alpha val="43137"/>
                    </a:srgbClr>
                  </a:outerShdw>
                </a:effectLst>
                <a:latin typeface="Arbat-Bold" pitchFamily="2" charset="0"/>
              </a:rPr>
            </a:br>
            <a:r>
              <a:rPr lang="ru-RU" sz="2400" dirty="0" smtClean="0">
                <a:solidFill>
                  <a:srgbClr val="FFFF00"/>
                </a:solidFill>
                <a:effectLst>
                  <a:outerShdw blurRad="38100" dist="38100" dir="2700000" algn="tl">
                    <a:srgbClr val="000000">
                      <a:alpha val="43137"/>
                    </a:srgbClr>
                  </a:outerShdw>
                </a:effectLst>
                <a:latin typeface="Arbat-Bold" pitchFamily="2" charset="0"/>
              </a:rPr>
              <a:t/>
            </a:r>
            <a:br>
              <a:rPr lang="ru-RU" sz="2400" dirty="0" smtClean="0">
                <a:solidFill>
                  <a:srgbClr val="FFFF00"/>
                </a:solidFill>
                <a:effectLst>
                  <a:outerShdw blurRad="38100" dist="38100" dir="2700000" algn="tl">
                    <a:srgbClr val="000000">
                      <a:alpha val="43137"/>
                    </a:srgbClr>
                  </a:outerShdw>
                </a:effectLst>
                <a:latin typeface="Arbat-Bold" pitchFamily="2" charset="0"/>
              </a:rPr>
            </a:br>
            <a:r>
              <a:rPr lang="en-US" sz="28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It contains  collections of weapons, jewelry and various household articles of the tsars.</a:t>
            </a:r>
            <a:endParaRPr lang="ru-RU" sz="24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20482" name="Рисунок 3" descr="0_10351_5f6db6c7_XL.jpg"/>
          <p:cNvPicPr>
            <a:picLocks noChangeAspect="1"/>
          </p:cNvPicPr>
          <p:nvPr/>
        </p:nvPicPr>
        <p:blipFill>
          <a:blip r:embed="rId2" cstate="print"/>
          <a:srcRect t="17708"/>
          <a:stretch>
            <a:fillRect/>
          </a:stretch>
        </p:blipFill>
        <p:spPr bwMode="auto">
          <a:xfrm>
            <a:off x="1285852" y="1214422"/>
            <a:ext cx="6643687" cy="5467350"/>
          </a:xfrm>
          <a:prstGeom prst="rect">
            <a:avLst/>
          </a:prstGeom>
          <a:ln>
            <a:noFill/>
          </a:ln>
          <a:effectLst>
            <a:softEdge rad="112500"/>
          </a:effectLst>
        </p:spPr>
      </p:pic>
      <p:sp>
        <p:nvSpPr>
          <p:cNvPr id="2" name="Заголовок 1"/>
          <p:cNvSpPr>
            <a:spLocks noGrp="1"/>
          </p:cNvSpPr>
          <p:nvPr>
            <p:ph type="title"/>
          </p:nvPr>
        </p:nvSpPr>
        <p:spPr>
          <a:xfrm>
            <a:off x="214282" y="357166"/>
            <a:ext cx="8929718" cy="1143000"/>
          </a:xfrm>
        </p:spPr>
        <p:txBody>
          <a:bodyPr/>
          <a:lstStyle/>
          <a:p>
            <a:pPr eaLnBrk="1" hangingPunct="1">
              <a:defRPr/>
            </a:pPr>
            <a:r>
              <a:rPr lang="en-US"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Monomakh's Cap was the crown of all Muscovite Grand</a:t>
            </a:r>
            <a:r>
              <a:rPr lang="ru-RU"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Princes and Tsars from Dmitri </a:t>
            </a:r>
            <a:r>
              <a:rPr lang="en-US" sz="2800"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Donskoi</a:t>
            </a:r>
            <a:r>
              <a:rPr lang="en-US"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ru-RU"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ru-RU"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n-US"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to Peter the Great.</a:t>
            </a:r>
            <a:r>
              <a:rPr lang="en-US" sz="2800" dirty="0" smtClean="0">
                <a:solidFill>
                  <a:schemeClr val="bg1"/>
                </a:solidFill>
                <a:effectLst>
                  <a:outerShdw blurRad="38100" dist="38100" dir="2700000" algn="tl">
                    <a:srgbClr val="000000">
                      <a:alpha val="43137"/>
                    </a:srgbClr>
                  </a:outerShdw>
                </a:effectLst>
                <a:latin typeface="Arbat-Bold" pitchFamily="2" charset="0"/>
              </a:rPr>
              <a:t/>
            </a:r>
            <a:br>
              <a:rPr lang="en-US" sz="2800" dirty="0" smtClean="0">
                <a:solidFill>
                  <a:schemeClr val="bg1"/>
                </a:solidFill>
                <a:effectLst>
                  <a:outerShdw blurRad="38100" dist="38100" dir="2700000" algn="tl">
                    <a:srgbClr val="000000">
                      <a:alpha val="43137"/>
                    </a:srgbClr>
                  </a:outerShdw>
                </a:effectLst>
                <a:latin typeface="Arbat-Bold" pitchFamily="2" charset="0"/>
              </a:rPr>
            </a:br>
            <a:endParaRPr lang="ru-RU" sz="2800" dirty="0">
              <a:solidFill>
                <a:schemeClr val="bg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chemeClr val="bg1"/>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dirty="0" smtClean="0">
                <a:solidFill>
                  <a:schemeClr val="bg1"/>
                </a:solidFill>
                <a:effectLst>
                  <a:outerShdw blurRad="38100" dist="38100" dir="2700000" algn="tl">
                    <a:srgbClr val="000000">
                      <a:alpha val="43137"/>
                    </a:srgbClr>
                  </a:outerShdw>
                </a:effectLst>
              </a:rPr>
              <a:t>Answer the questions:</a:t>
            </a:r>
            <a:br>
              <a:rPr lang="en-US" dirty="0" smtClean="0">
                <a:solidFill>
                  <a:schemeClr val="bg1"/>
                </a:solidFill>
                <a:effectLst>
                  <a:outerShdw blurRad="38100" dist="38100" dir="2700000" algn="tl">
                    <a:srgbClr val="000000">
                      <a:alpha val="43137"/>
                    </a:srgbClr>
                  </a:outerShdw>
                </a:effectLst>
              </a:rPr>
            </a:br>
            <a:endParaRPr lang="ru-RU" dirty="0">
              <a:solidFill>
                <a:schemeClr val="bg1"/>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28625" y="857250"/>
            <a:ext cx="8572500" cy="4525963"/>
          </a:xfrm>
        </p:spPr>
        <p:txBody>
          <a:bodyPr/>
          <a:lstStyle/>
          <a:p>
            <a:pPr marL="514350" indent="-514350">
              <a:buFont typeface="+mj-lt"/>
              <a:buAutoNum type="arabicPeriod"/>
              <a:defRPr/>
            </a:pPr>
            <a:r>
              <a:rPr lang="en-US" dirty="0" smtClean="0">
                <a:solidFill>
                  <a:srgbClr val="C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What is Moscow famous for?</a:t>
            </a:r>
          </a:p>
          <a:p>
            <a:pPr marL="514350" indent="-514350">
              <a:buFont typeface="+mj-lt"/>
              <a:buAutoNum type="arabicPeriod"/>
              <a:defRPr/>
            </a:pPr>
            <a:r>
              <a:rPr lang="en-US" dirty="0" smtClean="0">
                <a:solidFill>
                  <a:srgbClr val="C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On what river does Moscow stand on?</a:t>
            </a:r>
          </a:p>
          <a:p>
            <a:pPr marL="514350" indent="-514350">
              <a:buFont typeface="+mj-lt"/>
              <a:buAutoNum type="arabicPeriod"/>
              <a:defRPr/>
            </a:pPr>
            <a:r>
              <a:rPr lang="en-US" dirty="0" smtClean="0">
                <a:solidFill>
                  <a:srgbClr val="C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Why is Moscow the seat of the Russian government?</a:t>
            </a:r>
          </a:p>
          <a:p>
            <a:pPr marL="514350" indent="-514350">
              <a:buFont typeface="+mj-lt"/>
              <a:buAutoNum type="arabicPeriod"/>
              <a:defRPr/>
            </a:pPr>
            <a:r>
              <a:rPr lang="en-US" dirty="0" smtClean="0">
                <a:solidFill>
                  <a:srgbClr val="C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What other important institutions are there in Moscow?</a:t>
            </a:r>
          </a:p>
          <a:p>
            <a:pPr marL="514350" indent="-514350">
              <a:buFont typeface="+mj-lt"/>
              <a:buAutoNum type="arabicPeriod"/>
              <a:defRPr/>
            </a:pPr>
            <a:r>
              <a:rPr lang="en-US" dirty="0" smtClean="0">
                <a:solidFill>
                  <a:srgbClr val="C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What is the central square called? </a:t>
            </a:r>
          </a:p>
          <a:p>
            <a:pPr marL="514350" indent="-514350">
              <a:buFont typeface="+mj-lt"/>
              <a:buAutoNum type="arabicPeriod"/>
              <a:defRPr/>
            </a:pPr>
            <a:r>
              <a:rPr lang="en-US" dirty="0" smtClean="0">
                <a:solidFill>
                  <a:srgbClr val="C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What can a visitor see there?</a:t>
            </a:r>
          </a:p>
          <a:p>
            <a:pPr marL="514350" indent="-514350">
              <a:buFont typeface="+mj-lt"/>
              <a:buAutoNum type="arabicPeriod"/>
              <a:defRPr/>
            </a:pPr>
            <a:r>
              <a:rPr lang="en-US" dirty="0" smtClean="0">
                <a:solidFill>
                  <a:srgbClr val="C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What is the most famous theatre called?</a:t>
            </a:r>
          </a:p>
          <a:p>
            <a:pPr marL="514350" indent="-514350">
              <a:buFont typeface="+mj-lt"/>
              <a:buAutoNum type="arabicPeriod"/>
              <a:defRPr/>
            </a:pPr>
            <a:endParaRPr lang="ru-RU" dirty="0">
              <a:solidFill>
                <a:srgbClr val="C00000"/>
              </a:solidFill>
              <a:latin typeface="Arial Unicode MS" pitchFamily="34" charset="-128"/>
              <a:ea typeface="Arial Unicode MS" pitchFamily="34" charset="-128"/>
              <a:cs typeface="Arial Unicode MS" pitchFamily="34" charset="-128"/>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1506" name="Содержимое 3" descr="0_bd7b_d0aaa2b8_XL.jpg"/>
          <p:cNvPicPr>
            <a:picLocks noGrp="1" noChangeAspect="1"/>
          </p:cNvPicPr>
          <p:nvPr>
            <p:ph idx="1"/>
          </p:nvPr>
        </p:nvPicPr>
        <p:blipFill>
          <a:blip r:embed="rId3" cstate="print"/>
          <a:srcRect/>
          <a:stretch>
            <a:fillRect/>
          </a:stretch>
        </p:blipFill>
        <p:spPr>
          <a:xfrm>
            <a:off x="928662" y="1142984"/>
            <a:ext cx="7358063" cy="5518150"/>
          </a:xfrm>
          <a:prstGeom prst="rect">
            <a:avLst/>
          </a:prstGeom>
          <a:ln>
            <a:noFill/>
          </a:ln>
          <a:effectLst>
            <a:softEdge rad="112500"/>
          </a:effectLst>
        </p:spPr>
      </p:pic>
      <p:sp>
        <p:nvSpPr>
          <p:cNvPr id="2" name="Заголовок 1"/>
          <p:cNvSpPr>
            <a:spLocks noGrp="1"/>
          </p:cNvSpPr>
          <p:nvPr>
            <p:ph type="title"/>
          </p:nvPr>
        </p:nvSpPr>
        <p:spPr>
          <a:xfrm>
            <a:off x="214282" y="285728"/>
            <a:ext cx="8715375" cy="1143000"/>
          </a:xfrm>
        </p:spPr>
        <p:txBody>
          <a:bodyPr rtlCol="0">
            <a:noAutofit/>
          </a:bodyPr>
          <a:lstStyle/>
          <a:p>
            <a:pPr eaLnBrk="1" fontAlgn="auto" hangingPunct="1">
              <a:spcAft>
                <a:spcPts val="0"/>
              </a:spcAft>
              <a:defRPr/>
            </a:pPr>
            <a:r>
              <a:rPr lang="en-US" sz="28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The Tsar Cannon on the territory of the Kremlin</a:t>
            </a:r>
            <a:br>
              <a:rPr lang="en-US" sz="28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br>
            <a:r>
              <a:rPr lang="en-US" sz="28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is 5.34 m long and weighs about 40 tons. </a:t>
            </a:r>
            <a:br>
              <a:rPr lang="en-US" sz="28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br>
            <a:r>
              <a:rPr lang="en-US" sz="28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It was made by A. </a:t>
            </a:r>
            <a:r>
              <a:rPr lang="en-US" sz="2800" dirty="0" err="1" smtClean="0">
                <a:solidFill>
                  <a:srgbClr val="FFFF00"/>
                </a:solidFill>
                <a:effectLst>
                  <a:outerShdw blurRad="38100" dist="38100" dir="2700000" algn="tl">
                    <a:srgbClr val="000000">
                      <a:alpha val="43137"/>
                    </a:srgbClr>
                  </a:outerShdw>
                </a:effectLst>
                <a:latin typeface="Arial" pitchFamily="34" charset="0"/>
                <a:cs typeface="Arial" pitchFamily="34" charset="0"/>
              </a:rPr>
              <a:t>Chokhov</a:t>
            </a:r>
            <a:r>
              <a:rPr lang="en-US" sz="28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in 1594.</a:t>
            </a:r>
            <a:r>
              <a:rPr lang="en-US" sz="2800" dirty="0" smtClean="0">
                <a:solidFill>
                  <a:srgbClr val="FFFF00"/>
                </a:solidFill>
                <a:effectLst>
                  <a:outerShdw blurRad="38100" dist="38100" dir="2700000" algn="tl">
                    <a:srgbClr val="000000">
                      <a:alpha val="43137"/>
                    </a:srgbClr>
                  </a:outerShdw>
                </a:effectLst>
                <a:latin typeface="Arbat-Bold" pitchFamily="2" charset="0"/>
              </a:rPr>
              <a:t/>
            </a:r>
            <a:br>
              <a:rPr lang="en-US" sz="2800" dirty="0" smtClean="0">
                <a:solidFill>
                  <a:srgbClr val="FFFF00"/>
                </a:solidFill>
                <a:effectLst>
                  <a:outerShdw blurRad="38100" dist="38100" dir="2700000" algn="tl">
                    <a:srgbClr val="000000">
                      <a:alpha val="43137"/>
                    </a:srgbClr>
                  </a:outerShdw>
                </a:effectLst>
                <a:latin typeface="Arbat-Bold" pitchFamily="2" charset="0"/>
              </a:rPr>
            </a:br>
            <a:endParaRPr lang="ru-RU" sz="2800" dirty="0">
              <a:solidFill>
                <a:srgbClr val="FFFF0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4" name="Содержимое 2"/>
          <p:cNvSpPr>
            <a:spLocks noGrp="1"/>
          </p:cNvSpPr>
          <p:nvPr>
            <p:ph type="title"/>
          </p:nvPr>
        </p:nvSpPr>
        <p:spPr>
          <a:xfrm>
            <a:off x="285750" y="357188"/>
            <a:ext cx="3714750" cy="5929312"/>
          </a:xfrm>
        </p:spPr>
        <p:txBody>
          <a:bodyPr rtlCol="0">
            <a:noAutofit/>
          </a:bodyPr>
          <a:lstStyle/>
          <a:p>
            <a:pPr algn="l" eaLnBrk="1" fontAlgn="auto" hangingPunct="1">
              <a:spcAft>
                <a:spcPts val="0"/>
              </a:spcAft>
              <a:defRPr/>
            </a:pPr>
            <a:r>
              <a:rPr lang="en-US"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The Tsar Bell is 6.24 m high and weighs about </a:t>
            </a:r>
            <a:br>
              <a:rPr lang="en-US"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br>
            <a:r>
              <a:rPr lang="en-US"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200 tons. </a:t>
            </a:r>
            <a:br>
              <a:rPr lang="en-US"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br>
            <a:r>
              <a:rPr lang="en-US"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Its diameter is 6.6m. It was made by I.F. </a:t>
            </a:r>
            <a:r>
              <a:rPr lang="en-US" sz="3200"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Matorin</a:t>
            </a:r>
            <a:r>
              <a:rPr lang="en-US"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and M.I. </a:t>
            </a:r>
            <a:r>
              <a:rPr lang="en-US" sz="3200"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Matorin</a:t>
            </a:r>
            <a:r>
              <a:rPr lang="en-US"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br>
              <a:rPr lang="en-US"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br>
            <a:r>
              <a:rPr lang="en-US"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in 1733-1735.</a:t>
            </a:r>
            <a:r>
              <a:rPr lang="ru-RU"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endParaRPr lang="ru-RU" sz="3200"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22531" name="Рисунок 4" descr="0_bd75_4d2e0741_XL.jpg"/>
          <p:cNvPicPr>
            <a:picLocks noChangeAspect="1"/>
          </p:cNvPicPr>
          <p:nvPr/>
        </p:nvPicPr>
        <p:blipFill>
          <a:blip r:embed="rId3" cstate="print"/>
          <a:srcRect/>
          <a:stretch>
            <a:fillRect/>
          </a:stretch>
        </p:blipFill>
        <p:spPr bwMode="auto">
          <a:xfrm>
            <a:off x="4000500" y="95250"/>
            <a:ext cx="5000625" cy="666750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0" y="500063"/>
            <a:ext cx="6072188" cy="1143000"/>
          </a:xfrm>
        </p:spPr>
        <p:txBody>
          <a:bodyPr rtlCol="0">
            <a:noAutofit/>
          </a:bodyPr>
          <a:lstStyle/>
          <a:p>
            <a:pPr eaLnBrk="1" fontAlgn="auto" hangingPunct="1">
              <a:spcAft>
                <a:spcPts val="0"/>
              </a:spcAft>
              <a:defRPr/>
            </a:pPr>
            <a:r>
              <a:rPr lang="en-US" sz="2600"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Near the Kremlin Wall there is </a:t>
            </a:r>
            <a:br>
              <a:rPr lang="en-US" sz="2600"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br>
            <a:r>
              <a:rPr lang="en-US" sz="2600"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the Unknown Soldier’s Grave. </a:t>
            </a:r>
            <a:br>
              <a:rPr lang="en-US" sz="2600"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br>
            <a:r>
              <a:rPr lang="en-US" sz="2600"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People come here to honour </a:t>
            </a:r>
            <a:r>
              <a:rPr lang="ru-RU" sz="2600"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
            </a:r>
            <a:br>
              <a:rPr lang="ru-RU" sz="2600"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br>
            <a:r>
              <a:rPr lang="en-US" sz="2600"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the unknown soldiers killed during </a:t>
            </a:r>
            <a:br>
              <a:rPr lang="en-US" sz="2600"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br>
            <a:r>
              <a:rPr lang="en-US" sz="2600"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the Second World War.</a:t>
            </a:r>
            <a:endParaRPr lang="ru-RU" sz="2600" dirty="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 y="142875"/>
            <a:ext cx="8229600" cy="1143000"/>
          </a:xfrm>
        </p:spPr>
        <p:txBody>
          <a:bodyPr rtlCol="0">
            <a:noAutofit/>
          </a:bodyPr>
          <a:lstStyle/>
          <a:p>
            <a:pPr eaLnBrk="1" fontAlgn="auto" hangingPunct="1">
              <a:spcAft>
                <a:spcPts val="0"/>
              </a:spcAft>
              <a:defRPr/>
            </a:pPr>
            <a:r>
              <a:rPr lang="en-US" sz="36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One of the most famous sights is</a:t>
            </a:r>
            <a:r>
              <a:rPr lang="ru-RU" sz="36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a:r>
            <a:br>
              <a:rPr lang="ru-RU" sz="36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br>
            <a:r>
              <a:rPr lang="en-US" sz="36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Red Square.</a:t>
            </a:r>
            <a:endParaRPr lang="ru-RU" sz="36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5602" name="Рисунок 6" descr="0_790f_8277ead8_XL.jpg"/>
          <p:cNvPicPr>
            <a:picLocks noChangeAspect="1"/>
          </p:cNvPicPr>
          <p:nvPr/>
        </p:nvPicPr>
        <p:blipFill>
          <a:blip r:embed="rId2" cstate="print"/>
          <a:srcRect/>
          <a:stretch>
            <a:fillRect/>
          </a:stretch>
        </p:blipFill>
        <p:spPr bwMode="auto">
          <a:xfrm>
            <a:off x="69850" y="177800"/>
            <a:ext cx="9004300" cy="6502400"/>
          </a:xfrm>
          <a:prstGeom prst="rect">
            <a:avLst/>
          </a:prstGeom>
          <a:noFill/>
          <a:ln w="9525">
            <a:noFill/>
            <a:miter lim="800000"/>
            <a:headEnd/>
            <a:tailEnd/>
          </a:ln>
        </p:spPr>
      </p:pic>
      <p:sp>
        <p:nvSpPr>
          <p:cNvPr id="4" name="Заголовок 3"/>
          <p:cNvSpPr>
            <a:spLocks noGrp="1"/>
          </p:cNvSpPr>
          <p:nvPr>
            <p:ph type="title"/>
          </p:nvPr>
        </p:nvSpPr>
        <p:spPr>
          <a:xfrm>
            <a:off x="4572000" y="1071563"/>
            <a:ext cx="4357688" cy="1143000"/>
          </a:xfrm>
        </p:spPr>
        <p:txBody>
          <a:bodyPr rtlCol="0">
            <a:noAutofit/>
          </a:bodyPr>
          <a:lstStyle/>
          <a:p>
            <a:pPr eaLnBrk="1" fontAlgn="auto" hangingPunct="1">
              <a:spcAft>
                <a:spcPts val="0"/>
              </a:spcAft>
              <a:defRPr/>
            </a:pPr>
            <a:r>
              <a:rPr lang="en-US"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St. Basil’s Cathedral was erected in 1555- 60 by two architects </a:t>
            </a:r>
            <a:r>
              <a:rPr lang="ru-RU"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ru-RU"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n-US" sz="2800"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Postnik</a:t>
            </a:r>
            <a:r>
              <a:rPr lang="en-US"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and </a:t>
            </a:r>
            <a:r>
              <a:rPr lang="en-US" sz="2800"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Barma</a:t>
            </a:r>
            <a:r>
              <a:rPr lang="en-US" sz="2800" dirty="0" smtClean="0">
                <a:solidFill>
                  <a:schemeClr val="bg1"/>
                </a:solidFill>
                <a:latin typeface="Arial" pitchFamily="34" charset="0"/>
                <a:cs typeface="Arial" pitchFamily="34" charset="0"/>
              </a:rPr>
              <a:t>.</a:t>
            </a:r>
            <a:endParaRPr lang="ru-RU" sz="28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5" y="500063"/>
            <a:ext cx="4357688" cy="1143000"/>
          </a:xfrm>
        </p:spPr>
        <p:txBody>
          <a:bodyPr rtlCol="0">
            <a:noAutofit/>
          </a:bodyPr>
          <a:lstStyle/>
          <a:p>
            <a:pPr eaLnBrk="1" fontAlgn="auto" hangingPunct="1">
              <a:spcAft>
                <a:spcPts val="0"/>
              </a:spcAft>
              <a:defRPr/>
            </a:pPr>
            <a:r>
              <a:rPr lang="en-US" sz="26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The monument to </a:t>
            </a:r>
            <a:r>
              <a:rPr lang="en-US" sz="2600"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Minin</a:t>
            </a:r>
            <a:r>
              <a:rPr lang="en-US" sz="26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and </a:t>
            </a:r>
            <a:r>
              <a:rPr lang="en-US" sz="2600"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Pozharski</a:t>
            </a:r>
            <a:r>
              <a:rPr lang="en-US" sz="26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was designed </a:t>
            </a:r>
            <a:br>
              <a:rPr lang="en-US" sz="26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br>
            <a:r>
              <a:rPr lang="en-US" sz="26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by Ivan </a:t>
            </a:r>
            <a:r>
              <a:rPr lang="en-US" sz="2600"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Martos</a:t>
            </a:r>
            <a:r>
              <a:rPr lang="en-US" sz="26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br>
              <a:rPr lang="en-US" sz="26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br>
            <a:r>
              <a:rPr lang="en-US" sz="26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in 1818. </a:t>
            </a:r>
            <a:endParaRPr lang="ru-RU" sz="2600"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Прямоугольник 3"/>
          <p:cNvSpPr>
            <a:spLocks noChangeArrowheads="1"/>
          </p:cNvSpPr>
          <p:nvPr/>
        </p:nvSpPr>
        <p:spPr bwMode="auto">
          <a:xfrm>
            <a:off x="5286375" y="857250"/>
            <a:ext cx="3100529" cy="523220"/>
          </a:xfrm>
          <a:prstGeom prst="rect">
            <a:avLst/>
          </a:prstGeom>
          <a:noFill/>
          <a:ln w="9525">
            <a:noFill/>
            <a:miter lim="800000"/>
            <a:headEnd/>
            <a:tailEnd/>
          </a:ln>
        </p:spPr>
        <p:txBody>
          <a:bodyPr wrap="none">
            <a:spAutoFit/>
          </a:bodyPr>
          <a:lstStyle/>
          <a:p>
            <a:r>
              <a:rPr lang="en-US" sz="2800" dirty="0">
                <a:solidFill>
                  <a:srgbClr val="C00000"/>
                </a:solidFill>
                <a:effectLst>
                  <a:outerShdw blurRad="38100" dist="38100" dir="2700000" algn="tl">
                    <a:srgbClr val="000000">
                      <a:alpha val="43137"/>
                    </a:srgbClr>
                  </a:outerShdw>
                </a:effectLst>
                <a:latin typeface="Arial" pitchFamily="34" charset="0"/>
                <a:cs typeface="Arial" pitchFamily="34" charset="0"/>
              </a:rPr>
              <a:t>Its height is 8.8 m.</a:t>
            </a:r>
            <a:endParaRPr lang="ru-RU" sz="2800"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27650" name="Рисунок 3" descr="0_f19e_61fe8795_XL.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714375" y="0"/>
            <a:ext cx="8229600" cy="1143000"/>
          </a:xfrm>
        </p:spPr>
        <p:txBody>
          <a:bodyPr rtlCol="0">
            <a:noAutofit/>
          </a:bodyPr>
          <a:lstStyle/>
          <a:p>
            <a:pPr eaLnBrk="1" fontAlgn="auto" hangingPunct="1">
              <a:spcAft>
                <a:spcPts val="0"/>
              </a:spcAft>
              <a:defRPr/>
            </a:pPr>
            <a:r>
              <a:rPr lang="en-US" sz="28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The Moscow State Historical museum of Russia was founded in 1872.</a:t>
            </a:r>
            <a:endParaRPr lang="ru-RU" sz="28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29313" y="285750"/>
            <a:ext cx="3071812" cy="5726113"/>
          </a:xfrm>
        </p:spPr>
        <p:txBody>
          <a:bodyPr rtlCol="0">
            <a:normAutofit/>
          </a:bodyPr>
          <a:lstStyle/>
          <a:p>
            <a:pPr eaLnBrk="1" fontAlgn="auto" hangingPunct="1">
              <a:spcAft>
                <a:spcPts val="0"/>
              </a:spcAft>
              <a:defRPr/>
            </a:pPr>
            <a:r>
              <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The total number of objects</a:t>
            </a:r>
            <a:br>
              <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in the museum's collection numbers </a:t>
            </a:r>
            <a:br>
              <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in the millions.</a:t>
            </a:r>
            <a:endParaRPr lang="ru-RU" sz="3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28675" name="Рисунок 3" descr="0_f18f_ee2f7706_XL.jpg"/>
          <p:cNvPicPr>
            <a:picLocks noChangeAspect="1"/>
          </p:cNvPicPr>
          <p:nvPr/>
        </p:nvPicPr>
        <p:blipFill>
          <a:blip r:embed="rId2" cstate="print"/>
          <a:srcRect b="12546"/>
          <a:stretch>
            <a:fillRect/>
          </a:stretch>
        </p:blipFill>
        <p:spPr bwMode="auto">
          <a:xfrm>
            <a:off x="214313" y="142875"/>
            <a:ext cx="5643562" cy="6580188"/>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9698" name="Рисунок 3" descr="церковь Казанской Божьей матери.jpg"/>
          <p:cNvPicPr>
            <a:picLocks noChangeAspect="1"/>
          </p:cNvPicPr>
          <p:nvPr/>
        </p:nvPicPr>
        <p:blipFill>
          <a:blip r:embed="rId2" cstate="print"/>
          <a:srcRect/>
          <a:stretch>
            <a:fillRect/>
          </a:stretch>
        </p:blipFill>
        <p:spPr bwMode="auto">
          <a:xfrm>
            <a:off x="357188" y="142875"/>
            <a:ext cx="8358187" cy="6589713"/>
          </a:xfrm>
          <a:prstGeom prst="rect">
            <a:avLst/>
          </a:prstGeom>
          <a:ln>
            <a:noFill/>
          </a:ln>
          <a:effectLst>
            <a:softEdge rad="112500"/>
          </a:effectLst>
        </p:spPr>
      </p:pic>
      <p:sp>
        <p:nvSpPr>
          <p:cNvPr id="2" name="Заголовок 1"/>
          <p:cNvSpPr>
            <a:spLocks noGrp="1"/>
          </p:cNvSpPr>
          <p:nvPr>
            <p:ph type="title"/>
          </p:nvPr>
        </p:nvSpPr>
        <p:spPr/>
        <p:txBody>
          <a:bodyPr rtlCol="0">
            <a:noAutofit/>
          </a:bodyPr>
          <a:lstStyle/>
          <a:p>
            <a:pPr eaLnBrk="1" fontAlgn="auto" hangingPunct="1">
              <a:spcAft>
                <a:spcPts val="0"/>
              </a:spcAft>
              <a:defRPr/>
            </a:pPr>
            <a:r>
              <a:rPr lang="en-US" sz="20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Kazan Cathedral is also located in Red Square. </a:t>
            </a:r>
            <a:br>
              <a:rPr lang="en-US" sz="20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n-US" sz="20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It commemorates the liberation from the Polish aggressors in 1612. </a:t>
            </a:r>
            <a:endParaRPr lang="ru-RU" sz="20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30722" name="Рисунок 3" descr="0_131fb_58940f6f_XL.jpg"/>
          <p:cNvPicPr>
            <a:picLocks noChangeAspect="1"/>
          </p:cNvPicPr>
          <p:nvPr/>
        </p:nvPicPr>
        <p:blipFill>
          <a:blip r:embed="rId2" cstate="print"/>
          <a:srcRect/>
          <a:stretch>
            <a:fillRect/>
          </a:stretch>
        </p:blipFill>
        <p:spPr bwMode="auto">
          <a:xfrm>
            <a:off x="142875" y="142875"/>
            <a:ext cx="8786813" cy="6589713"/>
          </a:xfrm>
          <a:prstGeom prst="rect">
            <a:avLst/>
          </a:prstGeom>
          <a:ln>
            <a:noFill/>
          </a:ln>
          <a:effectLst>
            <a:softEdge rad="112500"/>
          </a:effectLst>
        </p:spPr>
      </p:pic>
      <p:sp>
        <p:nvSpPr>
          <p:cNvPr id="2" name="Заголовок 1"/>
          <p:cNvSpPr>
            <a:spLocks noGrp="1"/>
          </p:cNvSpPr>
          <p:nvPr>
            <p:ph type="title"/>
          </p:nvPr>
        </p:nvSpPr>
        <p:spPr/>
        <p:txBody>
          <a:bodyPr rtlCol="0">
            <a:noAutofit/>
          </a:bodyPr>
          <a:lstStyle/>
          <a:p>
            <a:pPr algn="l" eaLnBrk="1" fontAlgn="auto" hangingPunct="1">
              <a:spcAft>
                <a:spcPts val="0"/>
              </a:spcAft>
              <a:defRPr/>
            </a:pPr>
            <a:r>
              <a:rPr lang="en-US" sz="3200" dirty="0" smtClean="0">
                <a:solidFill>
                  <a:srgbClr val="66FF33"/>
                </a:solidFill>
                <a:effectLst>
                  <a:outerShdw blurRad="38100" dist="38100" dir="2700000" algn="tl">
                    <a:srgbClr val="000000">
                      <a:alpha val="43137"/>
                    </a:srgbClr>
                  </a:outerShdw>
                </a:effectLst>
                <a:latin typeface="Arial" pitchFamily="34" charset="0"/>
                <a:cs typeface="Arial" pitchFamily="34" charset="0"/>
              </a:rPr>
              <a:t>You can buy presents for your friends and relatives in GUM right here </a:t>
            </a:r>
            <a:br>
              <a:rPr lang="en-US" sz="3200" dirty="0" smtClean="0">
                <a:solidFill>
                  <a:srgbClr val="66FF33"/>
                </a:solidFill>
                <a:effectLst>
                  <a:outerShdw blurRad="38100" dist="38100" dir="2700000" algn="tl">
                    <a:srgbClr val="000000">
                      <a:alpha val="43137"/>
                    </a:srgbClr>
                  </a:outerShdw>
                </a:effectLst>
                <a:latin typeface="Arial" pitchFamily="34" charset="0"/>
                <a:cs typeface="Arial" pitchFamily="34" charset="0"/>
              </a:rPr>
            </a:br>
            <a:r>
              <a:rPr lang="en-US" sz="3200" dirty="0" smtClean="0">
                <a:solidFill>
                  <a:srgbClr val="66FF33"/>
                </a:solidFill>
                <a:effectLst>
                  <a:outerShdw blurRad="38100" dist="38100" dir="2700000" algn="tl">
                    <a:srgbClr val="000000">
                      <a:alpha val="43137"/>
                    </a:srgbClr>
                  </a:outerShdw>
                </a:effectLst>
                <a:latin typeface="Arial" pitchFamily="34" charset="0"/>
                <a:cs typeface="Arial" pitchFamily="34" charset="0"/>
              </a:rPr>
              <a:t>in Red Square.</a:t>
            </a:r>
            <a:endParaRPr lang="ru-RU" sz="3200" dirty="0">
              <a:solidFill>
                <a:srgbClr val="66FF33"/>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00694" y="-142900"/>
            <a:ext cx="3643306" cy="2214563"/>
          </a:xfrm>
        </p:spPr>
        <p:txBody>
          <a:bodyPr rtlCol="0">
            <a:noAutofit/>
          </a:bodyPr>
          <a:lstStyle/>
          <a:p>
            <a:pPr eaLnBrk="1" fontAlgn="auto" hangingPunct="1">
              <a:spcAft>
                <a:spcPts val="0"/>
              </a:spcAft>
              <a:defRPr/>
            </a:pPr>
            <a:r>
              <a:rPr lang="en-US" sz="28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Moscow, the capital</a:t>
            </a:r>
            <a:r>
              <a:rPr lang="ru-RU" sz="28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a:r>
            <a:br>
              <a:rPr lang="ru-RU" sz="28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br>
            <a:r>
              <a:rPr lang="en-US" sz="28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of Russia, is one </a:t>
            </a:r>
            <a:br>
              <a:rPr lang="en-US" sz="28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br>
            <a:r>
              <a:rPr lang="en-US" sz="28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of ancient Russian cities.</a:t>
            </a:r>
            <a:endParaRPr lang="ru-RU" sz="28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88C4"/>
            </a:gs>
            <a:gs pos="53000">
              <a:srgbClr val="D4DEFF"/>
            </a:gs>
            <a:gs pos="83000">
              <a:srgbClr val="D4DEFF"/>
            </a:gs>
            <a:gs pos="100000">
              <a:schemeClr val="tx2">
                <a:lumMod val="40000"/>
                <a:lumOff val="60000"/>
              </a:schemeClr>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57938" y="428625"/>
            <a:ext cx="2643187" cy="5500688"/>
          </a:xfrm>
        </p:spPr>
        <p:txBody>
          <a:bodyPr rtlCol="0">
            <a:normAutofit/>
          </a:bodyPr>
          <a:lstStyle/>
          <a:p>
            <a:pPr eaLnBrk="1" fontAlgn="auto" hangingPunct="1">
              <a:spcAft>
                <a:spcPts val="0"/>
              </a:spcAft>
              <a:defRPr/>
            </a:pPr>
            <a:r>
              <a:rPr lang="en-US" sz="36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It was founded by Prince Yuri </a:t>
            </a:r>
            <a:r>
              <a:rPr lang="en-US" sz="3600" dirty="0" err="1" smtClean="0">
                <a:solidFill>
                  <a:srgbClr val="002060"/>
                </a:solidFill>
                <a:effectLst>
                  <a:outerShdw blurRad="38100" dist="38100" dir="2700000" algn="tl">
                    <a:srgbClr val="000000">
                      <a:alpha val="43137"/>
                    </a:srgbClr>
                  </a:outerShdw>
                </a:effectLst>
                <a:latin typeface="Arial" pitchFamily="34" charset="0"/>
                <a:cs typeface="Arial" pitchFamily="34" charset="0"/>
              </a:rPr>
              <a:t>Dolgoruki</a:t>
            </a:r>
            <a:r>
              <a:rPr lang="en-US" sz="36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a:r>
            <a:br>
              <a:rPr lang="en-US" sz="36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br>
            <a:r>
              <a:rPr lang="en-US" sz="36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in 1147</a:t>
            </a:r>
            <a:r>
              <a:rPr lang="en-US" sz="3600" dirty="0" smtClean="0">
                <a:latin typeface="Arial" pitchFamily="34" charset="0"/>
                <a:cs typeface="Arial" pitchFamily="34" charset="0"/>
              </a:rPr>
              <a:t>.</a:t>
            </a:r>
            <a:endParaRPr lang="ru-RU" sz="3600" dirty="0">
              <a:latin typeface="Arial" pitchFamily="34" charset="0"/>
              <a:cs typeface="Arial" pitchFamily="34" charset="0"/>
            </a:endParaRPr>
          </a:p>
        </p:txBody>
      </p:sp>
      <p:pic>
        <p:nvPicPr>
          <p:cNvPr id="5123" name="Рисунок 3" descr="MemorialToJuriDolgoruky.jpg"/>
          <p:cNvPicPr>
            <a:picLocks noChangeAspect="1"/>
          </p:cNvPicPr>
          <p:nvPr/>
        </p:nvPicPr>
        <p:blipFill>
          <a:blip r:embed="rId2" cstate="print"/>
          <a:srcRect/>
          <a:stretch>
            <a:fillRect/>
          </a:stretch>
        </p:blipFill>
        <p:spPr bwMode="auto">
          <a:xfrm>
            <a:off x="285750" y="142875"/>
            <a:ext cx="6073775" cy="6357938"/>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729663" cy="1143000"/>
          </a:xfrm>
        </p:spPr>
        <p:txBody>
          <a:bodyPr/>
          <a:lstStyle/>
          <a:p>
            <a:pPr eaLnBrk="1" hangingPunct="1"/>
            <a:r>
              <a:rPr lang="en-US" sz="40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The city stands on the </a:t>
            </a:r>
            <a:r>
              <a:rPr lang="en-US" sz="4000" dirty="0" err="1" smtClean="0">
                <a:solidFill>
                  <a:srgbClr val="FFFF00"/>
                </a:solidFill>
                <a:effectLst>
                  <a:outerShdw blurRad="38100" dist="38100" dir="2700000" algn="tl">
                    <a:srgbClr val="000000">
                      <a:alpha val="43137"/>
                    </a:srgbClr>
                  </a:outerShdw>
                </a:effectLst>
                <a:latin typeface="Arial" pitchFamily="34" charset="0"/>
                <a:cs typeface="Arial" pitchFamily="34" charset="0"/>
              </a:rPr>
              <a:t>Moskva</a:t>
            </a:r>
            <a:r>
              <a:rPr lang="en-US" sz="40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River.</a:t>
            </a:r>
            <a:endParaRPr lang="ru-RU" sz="4000"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1E3F5"/>
        </a:solidFill>
        <a:effectLst/>
      </p:bgPr>
    </p:bg>
    <p:spTree>
      <p:nvGrpSpPr>
        <p:cNvPr id="1" name=""/>
        <p:cNvGrpSpPr/>
        <p:nvPr/>
      </p:nvGrpSpPr>
      <p:grpSpPr>
        <a:xfrm>
          <a:off x="0" y="0"/>
          <a:ext cx="0" cy="0"/>
          <a:chOff x="0" y="0"/>
          <a:chExt cx="0" cy="0"/>
        </a:xfrm>
      </p:grpSpPr>
      <p:pic>
        <p:nvPicPr>
          <p:cNvPr id="7170" name="Рисунок 5" descr="б.bmp"/>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500034" y="1428736"/>
            <a:ext cx="8229600" cy="1143000"/>
          </a:xfrm>
        </p:spPr>
        <p:txBody>
          <a:bodyPr rtlCol="0">
            <a:noAutofit/>
          </a:bodyPr>
          <a:lstStyle/>
          <a:p>
            <a:pPr eaLnBrk="1" fontAlgn="auto" hangingPunct="1">
              <a:spcAft>
                <a:spcPts val="0"/>
              </a:spcAft>
              <a:defRPr/>
            </a:pPr>
            <a:r>
              <a:rPr lang="en-US" sz="28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Moscow is the country's political, economic, religious, financial, educational and transportation centre. </a:t>
            </a:r>
            <a:endParaRPr lang="ru-RU" sz="28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8194" name="Рисунок 3" descr="оо.bmp"/>
          <p:cNvPicPr>
            <a:picLocks noChangeAspect="1"/>
          </p:cNvPicPr>
          <p:nvPr/>
        </p:nvPicPr>
        <p:blipFill>
          <a:blip r:embed="rId3" cstate="print"/>
          <a:srcRect/>
          <a:stretch>
            <a:fillRect/>
          </a:stretch>
        </p:blipFill>
        <p:spPr bwMode="auto">
          <a:xfrm>
            <a:off x="0" y="-36513"/>
            <a:ext cx="9144000" cy="6858001"/>
          </a:xfrm>
          <a:prstGeom prst="rect">
            <a:avLst/>
          </a:prstGeom>
          <a:noFill/>
          <a:ln w="9525">
            <a:noFill/>
            <a:miter lim="800000"/>
            <a:headEnd/>
            <a:tailEnd/>
          </a:ln>
        </p:spPr>
      </p:pic>
      <p:sp>
        <p:nvSpPr>
          <p:cNvPr id="2" name="Заголовок 1"/>
          <p:cNvSpPr>
            <a:spLocks noGrp="1"/>
          </p:cNvSpPr>
          <p:nvPr>
            <p:ph type="title"/>
          </p:nvPr>
        </p:nvSpPr>
        <p:spPr>
          <a:xfrm>
            <a:off x="1214438" y="357188"/>
            <a:ext cx="7286625" cy="1143000"/>
          </a:xfrm>
        </p:spPr>
        <p:txBody>
          <a:bodyPr rtlCol="0">
            <a:noAutofit/>
          </a:bodyPr>
          <a:lstStyle/>
          <a:p>
            <a:pPr eaLnBrk="1" fontAlgn="auto" hangingPunct="1">
              <a:spcAft>
                <a:spcPts val="0"/>
              </a:spcAft>
              <a:defRPr/>
            </a:pPr>
            <a:r>
              <a:rPr lang="en-US" sz="4800"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Its total area is about </a:t>
            </a:r>
            <a:r>
              <a:rPr lang="ru-RU" sz="4800"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
            </a:r>
            <a:br>
              <a:rPr lang="ru-RU" sz="4800" dirty="0" smtClean="0">
                <a:solidFill>
                  <a:srgbClr val="0000FF"/>
                </a:solidFill>
                <a:effectLst>
                  <a:outerShdw blurRad="38100" dist="38100" dir="2700000" algn="tl">
                    <a:srgbClr val="000000">
                      <a:alpha val="43137"/>
                    </a:srgbClr>
                  </a:outerShdw>
                </a:effectLst>
                <a:latin typeface="Arial" pitchFamily="34" charset="0"/>
                <a:cs typeface="Arial" pitchFamily="34" charset="0"/>
              </a:rPr>
            </a:br>
            <a:r>
              <a:rPr lang="en-US" sz="4800"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900 sq. km.</a:t>
            </a:r>
            <a:endParaRPr lang="ru-RU" sz="4800" dirty="0">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9218" name="Рисунок 3" descr="жж.bmp"/>
          <p:cNvPicPr>
            <a:picLocks noChangeAspect="1"/>
          </p:cNvPicPr>
          <p:nvPr/>
        </p:nvPicPr>
        <p:blipFill>
          <a:blip r:embed="rId3" cstate="print"/>
          <a:srcRect l="11757" r="1379"/>
          <a:stretch>
            <a:fillRect/>
          </a:stretch>
        </p:blipFill>
        <p:spPr bwMode="auto">
          <a:xfrm>
            <a:off x="0" y="0"/>
            <a:ext cx="9144000" cy="7046913"/>
          </a:xfrm>
          <a:prstGeom prst="rect">
            <a:avLst/>
          </a:prstGeom>
          <a:noFill/>
          <a:ln w="9525">
            <a:noFill/>
            <a:miter lim="800000"/>
            <a:headEnd/>
            <a:tailEnd/>
          </a:ln>
        </p:spPr>
      </p:pic>
      <p:sp>
        <p:nvSpPr>
          <p:cNvPr id="2" name="Заголовок 1"/>
          <p:cNvSpPr>
            <a:spLocks noGrp="1"/>
          </p:cNvSpPr>
          <p:nvPr>
            <p:ph type="title"/>
          </p:nvPr>
        </p:nvSpPr>
        <p:spPr>
          <a:xfrm>
            <a:off x="500063" y="142875"/>
            <a:ext cx="8229600" cy="1143000"/>
          </a:xfrm>
        </p:spPr>
        <p:txBody>
          <a:bodyPr rtlCol="0">
            <a:normAutofit fontScale="90000"/>
          </a:bodyPr>
          <a:lstStyle/>
          <a:p>
            <a:pPr eaLnBrk="1" fontAlgn="auto" hangingPunct="1">
              <a:spcAft>
                <a:spcPts val="0"/>
              </a:spcAft>
              <a:defRPr/>
            </a:pPr>
            <a:r>
              <a:rPr lang="en-US"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About 11 million people</a:t>
            </a:r>
            <a:br>
              <a:rPr lang="en-US" dirty="0" smtClean="0">
                <a:solidFill>
                  <a:srgbClr val="FFFF00"/>
                </a:solidFill>
                <a:effectLst>
                  <a:outerShdw blurRad="38100" dist="38100" dir="2700000" algn="tl">
                    <a:srgbClr val="000000">
                      <a:alpha val="43137"/>
                    </a:srgbClr>
                  </a:outerShdw>
                </a:effectLst>
                <a:latin typeface="Arial" pitchFamily="34" charset="0"/>
                <a:cs typeface="Arial" pitchFamily="34" charset="0"/>
              </a:rPr>
            </a:br>
            <a:r>
              <a:rPr lang="en-US"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live in Moscow.</a:t>
            </a:r>
            <a:endParaRPr lang="ru-RU"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143512"/>
            <a:ext cx="8429625" cy="1500188"/>
          </a:xfrm>
        </p:spPr>
        <p:txBody>
          <a:bodyPr rtlCol="0">
            <a:normAutofit/>
          </a:bodyPr>
          <a:lstStyle/>
          <a:p>
            <a:pPr eaLnBrk="1" fontAlgn="auto" hangingPunct="1">
              <a:spcAft>
                <a:spcPts val="0"/>
              </a:spcAft>
              <a:defRPr/>
            </a:pPr>
            <a:r>
              <a:rPr lang="en-US"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Moscow is the seat of </a:t>
            </a:r>
            <a:br>
              <a:rPr lang="en-US" dirty="0" smtClean="0">
                <a:solidFill>
                  <a:srgbClr val="FFFF00"/>
                </a:solidFill>
                <a:effectLst>
                  <a:outerShdw blurRad="38100" dist="38100" dir="2700000" algn="tl">
                    <a:srgbClr val="000000">
                      <a:alpha val="43137"/>
                    </a:srgbClr>
                  </a:outerShdw>
                </a:effectLst>
                <a:latin typeface="Arial" pitchFamily="34" charset="0"/>
                <a:cs typeface="Arial" pitchFamily="34" charset="0"/>
              </a:rPr>
            </a:br>
            <a:r>
              <a:rPr lang="en-US"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the Russian Government.</a:t>
            </a:r>
            <a:endParaRPr lang="ru-RU"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ile_2010050617111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file_20100506171112</Template>
  <TotalTime>3</TotalTime>
  <Words>298</Words>
  <Application>Microsoft Office PowerPoint</Application>
  <PresentationFormat>Экран (4:3)</PresentationFormat>
  <Paragraphs>43</Paragraphs>
  <Slides>29</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file_20100506171112</vt:lpstr>
      <vt:lpstr>Moscow</vt:lpstr>
      <vt:lpstr>Answer the questions: </vt:lpstr>
      <vt:lpstr>Moscow, the capital  of Russia, is one  of ancient Russian cities.</vt:lpstr>
      <vt:lpstr>It was founded by Prince Yuri Dolgoruki in 1147.</vt:lpstr>
      <vt:lpstr>The city stands on the Moskva River.</vt:lpstr>
      <vt:lpstr>Moscow is the country's political, economic, religious, financial, educational and transportation centre. </vt:lpstr>
      <vt:lpstr>Its total area is about  900 sq. km.</vt:lpstr>
      <vt:lpstr>About 11 million people  live in Moscow.</vt:lpstr>
      <vt:lpstr>Moscow is the seat of  the Russian Government.</vt:lpstr>
      <vt:lpstr>Paveletskaya Tower, a business centre</vt:lpstr>
      <vt:lpstr>The "Moscow International Business Centre" </vt:lpstr>
      <vt:lpstr>The Supreme Court of Russia  is a place  where laws  are interpreted.</vt:lpstr>
      <vt:lpstr>Moscow is one of the most popular tourist destinations.</vt:lpstr>
      <vt:lpstr>The heart of Moscow is the Kremlin.</vt:lpstr>
      <vt:lpstr>Its 20 towers attract tourists from all over the world.</vt:lpstr>
      <vt:lpstr>The main tower is the Spasskaya Tower.  The famous clock called Kuranty strikes on it.</vt:lpstr>
      <vt:lpstr>On top you can see a ruby star.  Its diameter is 1.5 metre.</vt:lpstr>
      <vt:lpstr>               The Kremlin Armoury is one of the oldest museums of Moscow, established in 1808 and located in  the Moscow Kremlin.            It contains  collections of weapons, jewelry and various household articles of the tsars.</vt:lpstr>
      <vt:lpstr>Monomakh's Cap was the crown of all Muscovite Grand Princes and Tsars from Dmitri Donskoi  to Peter the Great. </vt:lpstr>
      <vt:lpstr>The Tsar Cannon on the territory of the Kremlin  is 5.34 m long and weighs about 40 tons.  It was made by A. Chokhov in 1594. </vt:lpstr>
      <vt:lpstr>The Tsar Bell is 6.24 m high and weighs about  200 tons.  Its diameter is 6.6m. It was made by I.F. Matorin and M.I. Matorin  in 1733-1735. </vt:lpstr>
      <vt:lpstr>Near the Kremlin Wall there is  the Unknown Soldier’s Grave.  People come here to honour  the unknown soldiers killed during  the Second World War.</vt:lpstr>
      <vt:lpstr>One of the most famous sights is  Red Square.</vt:lpstr>
      <vt:lpstr>St. Basil’s Cathedral was erected in 1555- 60 by two architects  Postnik and Barma.</vt:lpstr>
      <vt:lpstr>The monument to Minin and Pozharski was designed  by Ivan Martos  in 1818. </vt:lpstr>
      <vt:lpstr>The Moscow State Historical museum of Russia was founded in 1872.</vt:lpstr>
      <vt:lpstr>The total number of objects  in the museum's collection numbers  in the millions.</vt:lpstr>
      <vt:lpstr>Kazan Cathedral is also located in Red Square.  It commemorates the liberation from the Polish aggressors in 1612. </vt:lpstr>
      <vt:lpstr>You can buy presents for your friends and relatives in GUM right here  in Red Square.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Moscow</dc:title>
  <dc:creator>Admin</dc:creator>
  <cp:lastModifiedBy>Пользователь</cp:lastModifiedBy>
  <cp:revision>2</cp:revision>
  <dcterms:created xsi:type="dcterms:W3CDTF">2012-02-02T09:36:43Z</dcterms:created>
  <dcterms:modified xsi:type="dcterms:W3CDTF">2015-02-07T07:17:27Z</dcterms:modified>
</cp:coreProperties>
</file>