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62" r:id="rId6"/>
    <p:sldId id="266" r:id="rId7"/>
    <p:sldId id="267" r:id="rId8"/>
    <p:sldId id="263" r:id="rId9"/>
    <p:sldId id="273" r:id="rId10"/>
    <p:sldId id="272" r:id="rId11"/>
    <p:sldId id="268" r:id="rId12"/>
    <p:sldId id="274" r:id="rId13"/>
    <p:sldId id="270"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A85AEAF-D233-48A6-8BA9-FF558D683931}" type="datetimeFigureOut">
              <a:rPr lang="ru-RU" smtClean="0"/>
              <a:pPr/>
              <a:t>09.02.2015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C945BF-E97E-4E67-8396-BC7C40E493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5AEAF-D233-48A6-8BA9-FF558D683931}" type="datetimeFigureOut">
              <a:rPr lang="ru-RU" smtClean="0"/>
              <a:pPr/>
              <a:t>09.02.2015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945BF-E97E-4E67-8396-BC7C40E493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ichstag_after_the_allied_bombing_of_Berlin.jpg"/>
          <p:cNvPicPr>
            <a:picLocks noChangeAspect="1"/>
          </p:cNvPicPr>
          <p:nvPr/>
        </p:nvPicPr>
        <p:blipFill>
          <a:blip r:embed="rId2" cstate="print"/>
          <a:stretch>
            <a:fillRect/>
          </a:stretch>
        </p:blipFill>
        <p:spPr>
          <a:xfrm>
            <a:off x="1475656" y="-3495"/>
            <a:ext cx="6552728" cy="6861495"/>
          </a:xfrm>
          <a:prstGeom prst="rect">
            <a:avLst/>
          </a:prstGeom>
        </p:spPr>
      </p:pic>
      <p:sp>
        <p:nvSpPr>
          <p:cNvPr id="2" name="Заголовок 1"/>
          <p:cNvSpPr>
            <a:spLocks noGrp="1"/>
          </p:cNvSpPr>
          <p:nvPr>
            <p:ph type="ctrTitle"/>
          </p:nvPr>
        </p:nvSpPr>
        <p:spPr>
          <a:xfrm>
            <a:off x="899592" y="188640"/>
            <a:ext cx="7772400" cy="1470025"/>
          </a:xfrm>
        </p:spPr>
        <p:txBody>
          <a:bodyPr/>
          <a:lstStyle/>
          <a:p>
            <a:r>
              <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Battle for the Reichstag</a:t>
            </a:r>
            <a:r>
              <a:rPr lang="en-US" b="1" dirty="0"/>
              <a:t/>
            </a:r>
            <a:br>
              <a:rPr lang="en-US" b="1" dirty="0"/>
            </a:br>
            <a:endParaRPr lang="ru-RU" dirty="0"/>
          </a:p>
        </p:txBody>
      </p:sp>
      <p:sp>
        <p:nvSpPr>
          <p:cNvPr id="4" name="TextBox 3"/>
          <p:cNvSpPr txBox="1"/>
          <p:nvPr/>
        </p:nvSpPr>
        <p:spPr>
          <a:xfrm>
            <a:off x="0" y="5934670"/>
            <a:ext cx="3198311" cy="923330"/>
          </a:xfrm>
          <a:prstGeom prst="rect">
            <a:avLst/>
          </a:prstGeom>
          <a:noFill/>
        </p:spPr>
        <p:txBody>
          <a:bodyPr wrap="none" rtlCol="0">
            <a:spAutoFit/>
          </a:bodyPr>
          <a:lstStyle/>
          <a:p>
            <a:pPr algn="ctr"/>
            <a:r>
              <a:rPr lang="ru-RU" b="1" i="1" dirty="0" smtClean="0">
                <a:solidFill>
                  <a:schemeClr val="bg1"/>
                </a:solidFill>
              </a:rPr>
              <a:t>Презентация ученицы 10 </a:t>
            </a:r>
            <a:r>
              <a:rPr lang="ru-RU" b="1" i="1" dirty="0" smtClean="0">
                <a:solidFill>
                  <a:schemeClr val="bg1"/>
                </a:solidFill>
              </a:rPr>
              <a:t>«Б»</a:t>
            </a:r>
            <a:endParaRPr lang="ru-RU" b="1" i="1" dirty="0" smtClean="0">
              <a:solidFill>
                <a:schemeClr val="bg1"/>
              </a:solidFill>
            </a:endParaRPr>
          </a:p>
          <a:p>
            <a:pPr algn="ctr"/>
            <a:r>
              <a:rPr lang="ru-RU" b="1" i="1" dirty="0" smtClean="0">
                <a:solidFill>
                  <a:schemeClr val="bg1"/>
                </a:solidFill>
              </a:rPr>
              <a:t>МБОУ СОШ №</a:t>
            </a:r>
            <a:r>
              <a:rPr lang="ru-RU" b="1" i="1" dirty="0" smtClean="0">
                <a:solidFill>
                  <a:schemeClr val="bg1"/>
                </a:solidFill>
              </a:rPr>
              <a:t>18.</a:t>
            </a:r>
            <a:endParaRPr lang="ru-RU" b="1" i="1" dirty="0" smtClean="0">
              <a:solidFill>
                <a:schemeClr val="bg1"/>
              </a:solidFill>
            </a:endParaRPr>
          </a:p>
          <a:p>
            <a:pPr algn="ctr"/>
            <a:r>
              <a:rPr lang="ru-RU" b="1" i="1" dirty="0" err="1" smtClean="0">
                <a:solidFill>
                  <a:schemeClr val="bg1"/>
                </a:solidFill>
              </a:rPr>
              <a:t>Чехонацкая</a:t>
            </a:r>
            <a:r>
              <a:rPr lang="ru-RU" b="1" i="1" dirty="0" smtClean="0">
                <a:solidFill>
                  <a:schemeClr val="bg1"/>
                </a:solidFill>
              </a:rPr>
              <a:t> Кристина</a:t>
            </a:r>
            <a:endParaRPr lang="ru-RU"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36479534_010.jpg"/>
          <p:cNvPicPr>
            <a:picLocks noGrp="1" noChangeAspect="1"/>
          </p:cNvPicPr>
          <p:nvPr>
            <p:ph idx="1"/>
          </p:nvPr>
        </p:nvPicPr>
        <p:blipFill>
          <a:blip r:embed="rId2" cstate="print"/>
          <a:stretch>
            <a:fillRect/>
          </a:stretch>
        </p:blipFill>
        <p:spPr>
          <a:xfrm>
            <a:off x="1115616" y="16626"/>
            <a:ext cx="6915853" cy="684137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_df257_28bb6850_XXL.jpg"/>
          <p:cNvPicPr>
            <a:picLocks noGrp="1" noChangeAspect="1"/>
          </p:cNvPicPr>
          <p:nvPr>
            <p:ph idx="1"/>
          </p:nvPr>
        </p:nvPicPr>
        <p:blipFill>
          <a:blip r:embed="rId2" cstate="print"/>
          <a:stretch>
            <a:fillRect/>
          </a:stretch>
        </p:blipFill>
        <p:spPr>
          <a:xfrm>
            <a:off x="0" y="404664"/>
            <a:ext cx="9144000" cy="609004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Reichstag21.jpg"/>
          <p:cNvPicPr>
            <a:picLocks noGrp="1" noChangeAspect="1"/>
          </p:cNvPicPr>
          <p:nvPr>
            <p:ph idx="1"/>
          </p:nvPr>
        </p:nvPicPr>
        <p:blipFill>
          <a:blip r:embed="rId2" cstate="print"/>
          <a:stretch>
            <a:fillRect/>
          </a:stretch>
        </p:blipFill>
        <p:spPr>
          <a:xfrm>
            <a:off x="0" y="116632"/>
            <a:ext cx="9164810" cy="652534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2f55d7ae0a5t.jpg"/>
          <p:cNvPicPr>
            <a:picLocks noGrp="1" noChangeAspect="1"/>
          </p:cNvPicPr>
          <p:nvPr>
            <p:ph idx="1"/>
          </p:nvPr>
        </p:nvPicPr>
        <p:blipFill>
          <a:blip r:embed="rId2" cstate="print"/>
          <a:stretch>
            <a:fillRect/>
          </a:stretch>
        </p:blipFill>
        <p:spPr>
          <a:xfrm>
            <a:off x="0" y="476672"/>
            <a:ext cx="9144000" cy="592800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obeda_30.jpg"/>
          <p:cNvPicPr>
            <a:picLocks noGrp="1" noChangeAspect="1"/>
          </p:cNvPicPr>
          <p:nvPr>
            <p:ph idx="1"/>
          </p:nvPr>
        </p:nvPicPr>
        <p:blipFill>
          <a:blip r:embed="rId2" cstate="print"/>
          <a:stretch>
            <a:fillRect/>
          </a:stretch>
        </p:blipFill>
        <p:spPr>
          <a:xfrm>
            <a:off x="0" y="188640"/>
            <a:ext cx="9144000" cy="6400800"/>
          </a:xfrm>
        </p:spPr>
      </p:pic>
      <p:sp>
        <p:nvSpPr>
          <p:cNvPr id="5" name="TextBox 4"/>
          <p:cNvSpPr txBox="1"/>
          <p:nvPr/>
        </p:nvSpPr>
        <p:spPr>
          <a:xfrm>
            <a:off x="395536" y="692696"/>
            <a:ext cx="4176464" cy="1200329"/>
          </a:xfrm>
          <a:prstGeom prst="rect">
            <a:avLst/>
          </a:prstGeom>
          <a:noFill/>
        </p:spPr>
        <p:txBody>
          <a:bodyPr wrap="square" rtlCol="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 for your attention!</a:t>
            </a: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48680"/>
            <a:ext cx="3826768" cy="5069159"/>
          </a:xfrm>
        </p:spPr>
        <p:txBody>
          <a:bodyPr>
            <a:normAutofit/>
          </a:bodyPr>
          <a:lstStyle/>
          <a:p>
            <a:pPr algn="just">
              <a:buNone/>
            </a:pPr>
            <a:r>
              <a:rPr lang="ru-RU" dirty="0" smtClean="0"/>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storming of Berlin - the final part of the Berlin offensive of 1945, during which the Red Army captured the capital of Nazi Germany victoriously completed the Great Patriotic War and the Second World War in Europe. </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operation lasted from April 25 to May 2.</a:t>
            </a:r>
            <a:endParaRPr lang="ru-RU" sz="2000" dirty="0" smtClean="0"/>
          </a:p>
          <a:p>
            <a:pPr algn="just">
              <a:buNone/>
            </a:pPr>
            <a:endParaRPr lang="ru-RU" dirty="0"/>
          </a:p>
        </p:txBody>
      </p:sp>
      <p:pic>
        <p:nvPicPr>
          <p:cNvPr id="6" name="Рисунок 5" descr="wpid-Vp1PyCPLl7Q.jpg"/>
          <p:cNvPicPr>
            <a:picLocks noChangeAspect="1"/>
          </p:cNvPicPr>
          <p:nvPr/>
        </p:nvPicPr>
        <p:blipFill>
          <a:blip r:embed="rId2" cstate="print"/>
          <a:stretch>
            <a:fillRect/>
          </a:stretch>
        </p:blipFill>
        <p:spPr>
          <a:xfrm>
            <a:off x="4211960" y="764704"/>
            <a:ext cx="4683450" cy="2783706"/>
          </a:xfrm>
          <a:prstGeom prst="rect">
            <a:avLst/>
          </a:prstGeom>
        </p:spPr>
      </p:pic>
      <p:pic>
        <p:nvPicPr>
          <p:cNvPr id="7" name="Рисунок 6" descr="1304394372_a000abcc.jpg"/>
          <p:cNvPicPr>
            <a:picLocks noChangeAspect="1"/>
          </p:cNvPicPr>
          <p:nvPr/>
        </p:nvPicPr>
        <p:blipFill>
          <a:blip r:embed="rId3" cstate="print"/>
          <a:stretch>
            <a:fillRect/>
          </a:stretch>
        </p:blipFill>
        <p:spPr>
          <a:xfrm>
            <a:off x="3203848" y="3202895"/>
            <a:ext cx="4656185" cy="3655105"/>
          </a:xfrm>
          <a:prstGeom prst="rect">
            <a:avLst/>
          </a:prstGeom>
        </p:spPr>
      </p:pic>
      <p:sp>
        <p:nvSpPr>
          <p:cNvPr id="5" name="TextBox 4"/>
          <p:cNvSpPr txBox="1"/>
          <p:nvPr/>
        </p:nvSpPr>
        <p:spPr>
          <a:xfrm>
            <a:off x="107504" y="4221088"/>
            <a:ext cx="3059832" cy="1200329"/>
          </a:xfrm>
          <a:prstGeom prst="rect">
            <a:avLst/>
          </a:prstGeom>
          <a:noFill/>
        </p:spPr>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Battle for the Reichstag was the key moment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the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capture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Berlin</a:t>
            </a:r>
            <a:r>
              <a:rPr lang="en-US" dirty="0" smtClean="0"/>
              <a:t>.</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normAutofit fontScale="90000"/>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Battle for the Reichstag</a:t>
            </a:r>
            <a:r>
              <a:rPr lang="en-US" b="1" dirty="0"/>
              <a:t/>
            </a:r>
            <a:br>
              <a:rPr lang="en-US" b="1" dirty="0"/>
            </a:br>
            <a:endParaRPr lang="ru-RU" dirty="0"/>
          </a:p>
        </p:txBody>
      </p:sp>
      <p:sp>
        <p:nvSpPr>
          <p:cNvPr id="3" name="Содержимое 2"/>
          <p:cNvSpPr>
            <a:spLocks noGrp="1"/>
          </p:cNvSpPr>
          <p:nvPr>
            <p:ph idx="1"/>
          </p:nvPr>
        </p:nvSpPr>
        <p:spPr>
          <a:xfrm>
            <a:off x="0" y="5373216"/>
            <a:ext cx="9144000" cy="1484784"/>
          </a:xfrm>
        </p:spPr>
        <p:txBody>
          <a:bodyPr>
            <a:normAutofit fontScale="55000" lnSpcReduction="20000"/>
          </a:bodyPr>
          <a:lstStyle/>
          <a:p>
            <a:pPr algn="just">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buNone/>
            </a:pPr>
            <a:r>
              <a:rPr 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Military operation of the Red Army against the German troops on the mastery of the German parliament building. Carried out at the final stage of the Berlin offensive from April 28 to May 2, 1945 by the 150 th and 171 th Rifle</a:t>
            </a:r>
            <a:r>
              <a:rPr lang="ru-RU" sz="380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800" smtClean="0">
                <a:ln w="18415" cmpd="sng">
                  <a:solidFill>
                    <a:srgbClr val="FFFFFF"/>
                  </a:solidFill>
                  <a:prstDash val="solid"/>
                </a:ln>
                <a:solidFill>
                  <a:srgbClr val="FFFFFF"/>
                </a:solidFill>
                <a:effectLst>
                  <a:outerShdw blurRad="63500" dir="3600000" algn="tl" rotWithShape="0">
                    <a:srgbClr val="000000">
                      <a:alpha val="70000"/>
                    </a:srgbClr>
                  </a:outerShdw>
                </a:effectLst>
              </a:rPr>
              <a:t>Division </a:t>
            </a:r>
            <a:r>
              <a:rPr lang="en-US"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79th Rifle</a:t>
            </a:r>
            <a:r>
              <a:rPr lang="ru-RU"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Corps 3rd Shock Army of the 1st Belorussian Front.</a:t>
            </a:r>
            <a:endParaRPr lang="ru-RU" sz="3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Рисунок 4" descr="0_30b20_2b439f8e_XL.jpg"/>
          <p:cNvPicPr>
            <a:picLocks noChangeAspect="1"/>
          </p:cNvPicPr>
          <p:nvPr/>
        </p:nvPicPr>
        <p:blipFill>
          <a:blip r:embed="rId2" cstate="print">
            <a:grayscl/>
          </a:blip>
          <a:stretch>
            <a:fillRect/>
          </a:stretch>
        </p:blipFill>
        <p:spPr>
          <a:xfrm>
            <a:off x="0" y="764704"/>
            <a:ext cx="9144000" cy="49263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9144000" cy="648072"/>
          </a:xfrm>
        </p:spPr>
        <p:txBody>
          <a:bodyPr>
            <a:normAutofit fontScale="70000" lnSpcReduction="20000"/>
          </a:bodyPr>
          <a:lstStyle/>
          <a:p>
            <a:pPr algn="just">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task of mastering the Reichstag was set on April 28 in combat disposal commander of the 79th Rifle Corps Major General S.N. Perevertkina:</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dirty="0"/>
          </a:p>
        </p:txBody>
      </p:sp>
      <p:pic>
        <p:nvPicPr>
          <p:cNvPr id="7" name="Рисунок 6" descr="img_75_304_100.jpg"/>
          <p:cNvPicPr>
            <a:picLocks noChangeAspect="1"/>
          </p:cNvPicPr>
          <p:nvPr/>
        </p:nvPicPr>
        <p:blipFill>
          <a:blip r:embed="rId2" cstate="print"/>
          <a:stretch>
            <a:fillRect/>
          </a:stretch>
        </p:blipFill>
        <p:spPr>
          <a:xfrm>
            <a:off x="3491880" y="1268760"/>
            <a:ext cx="5652120" cy="4509120"/>
          </a:xfrm>
          <a:prstGeom prst="rect">
            <a:avLst/>
          </a:prstGeom>
        </p:spPr>
      </p:pic>
      <p:sp>
        <p:nvSpPr>
          <p:cNvPr id="8" name="TextBox 7"/>
          <p:cNvSpPr txBox="1"/>
          <p:nvPr/>
        </p:nvSpPr>
        <p:spPr>
          <a:xfrm>
            <a:off x="323528" y="1412776"/>
            <a:ext cx="2952328" cy="3970318"/>
          </a:xfrm>
          <a:prstGeom prst="rect">
            <a:avLst/>
          </a:prstGeom>
          <a:no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3. The 150th Rifle Division - one rifle regiment - the defense on the river. Spree. Two infantry regiments go on the offensive with the task to master the western part of the Reichstag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4. The 171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Rifles Division to continue the offensive in its borders with the task to master the eastern part of the Reichstag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700808"/>
            <a:ext cx="4104456" cy="3312368"/>
          </a:xfrm>
        </p:spPr>
        <p:txBody>
          <a:bodyPr>
            <a:normAutofit fontScale="70000" lnSpcReduction="20000"/>
          </a:bodyPr>
          <a:lstStyle/>
          <a:p>
            <a:pPr algn="just">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April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29</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next target on the way to the Reichstag building was the Ministry of Internal Affairs, nicknamed the Soviet soldiers' House Himmler.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Subsequent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day part of the 150th Rifle Division fought for the building and to the dawn of April 30 captured it. Way to the Reichstag was opened.</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buNone/>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Рисунок 4" descr="6.jpeg"/>
          <p:cNvPicPr>
            <a:picLocks noChangeAspect="1"/>
          </p:cNvPicPr>
          <p:nvPr/>
        </p:nvPicPr>
        <p:blipFill>
          <a:blip r:embed="rId2" cstate="print"/>
          <a:stretch>
            <a:fillRect/>
          </a:stretch>
        </p:blipFill>
        <p:spPr>
          <a:xfrm>
            <a:off x="4391472" y="0"/>
            <a:ext cx="4752528" cy="68219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6632"/>
            <a:ext cx="2458616" cy="1156990"/>
          </a:xfrm>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May 1</a:t>
            </a:r>
            <a:r>
              <a:rPr lang="ru-RU" dirty="0" smtClean="0"/>
              <a:t/>
            </a:r>
            <a:br>
              <a:rPr lang="ru-RU" dirty="0" smtClean="0"/>
            </a:br>
            <a:endParaRPr lang="ru-RU" dirty="0"/>
          </a:p>
        </p:txBody>
      </p:sp>
      <p:sp>
        <p:nvSpPr>
          <p:cNvPr id="3" name="Содержимое 2"/>
          <p:cNvSpPr>
            <a:spLocks noGrp="1"/>
          </p:cNvSpPr>
          <p:nvPr>
            <p:ph idx="1"/>
          </p:nvPr>
        </p:nvSpPr>
        <p:spPr>
          <a:xfrm>
            <a:off x="0" y="836712"/>
            <a:ext cx="7776864" cy="1440160"/>
          </a:xfrm>
        </p:spPr>
        <p:txBody>
          <a:bodyPr>
            <a:normAutofit lnSpcReduction="10000"/>
          </a:bodyPr>
          <a:lstStyle/>
          <a:p>
            <a:pPr algn="just">
              <a:buNone/>
            </a:pPr>
            <a:r>
              <a:rPr lang="ru-RU" sz="2400" dirty="0" smtClean="0"/>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Early in the morning on May 1 A.P. Berest, M.A. Yegorov and M.V. Kantariya hoisted the flag of the 150th Infantry Division over the Reichstag, which later became the Banner of Victory.</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dirty="0"/>
          </a:p>
        </p:txBody>
      </p:sp>
      <p:pic>
        <p:nvPicPr>
          <p:cNvPr id="5" name="Рисунок 4" descr="1241553861_999999.jpg"/>
          <p:cNvPicPr>
            <a:picLocks noChangeAspect="1"/>
          </p:cNvPicPr>
          <p:nvPr/>
        </p:nvPicPr>
        <p:blipFill>
          <a:blip r:embed="rId2" cstate="print"/>
          <a:stretch>
            <a:fillRect/>
          </a:stretch>
        </p:blipFill>
        <p:spPr>
          <a:xfrm>
            <a:off x="1043608" y="2276872"/>
            <a:ext cx="6947682" cy="45811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1988840"/>
            <a:ext cx="3528392" cy="3672408"/>
          </a:xfrm>
        </p:spPr>
        <p:txBody>
          <a:bodyPr>
            <a:normAutofit fontScale="90000"/>
          </a:bodyPr>
          <a:lstStyle/>
          <a:p>
            <a:pPr algn="l"/>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However, the battle for the Reichstag lasted all day. Soviet soldiers had to battle with the enemy and at the same time fight the fire.</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Fight in a burning building lasted until late in the evening. And only in the early morning of May 2 German garrison surrendered.</a:t>
            </a:r>
            <a:r>
              <a:rPr lang="ru-RU" dirty="0" smtClean="0"/>
              <a:t/>
            </a:r>
            <a:br>
              <a:rPr lang="ru-RU" dirty="0" smtClean="0"/>
            </a:br>
            <a:endParaRPr lang="ru-RU" dirty="0"/>
          </a:p>
        </p:txBody>
      </p:sp>
      <p:pic>
        <p:nvPicPr>
          <p:cNvPr id="4" name="Рисунок 3" descr="29.jpeg"/>
          <p:cNvPicPr>
            <a:picLocks noChangeAspect="1"/>
          </p:cNvPicPr>
          <p:nvPr/>
        </p:nvPicPr>
        <p:blipFill>
          <a:blip r:embed="rId2" cstate="print"/>
          <a:stretch>
            <a:fillRect/>
          </a:stretch>
        </p:blipFill>
        <p:spPr>
          <a:xfrm>
            <a:off x="0" y="0"/>
            <a:ext cx="5112823"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6.jpeg"/>
          <p:cNvPicPr>
            <a:picLocks noChangeAspect="1"/>
          </p:cNvPicPr>
          <p:nvPr/>
        </p:nvPicPr>
        <p:blipFill>
          <a:blip r:embed="rId2" cstate="print"/>
          <a:stretch>
            <a:fillRect/>
          </a:stretch>
        </p:blipFill>
        <p:spPr>
          <a:xfrm>
            <a:off x="0" y="620688"/>
            <a:ext cx="5290791" cy="3816424"/>
          </a:xfrm>
          <a:prstGeom prst="rect">
            <a:avLst/>
          </a:prstGeom>
        </p:spPr>
      </p:pic>
      <p:sp>
        <p:nvSpPr>
          <p:cNvPr id="3" name="Содержимое 2"/>
          <p:cNvSpPr>
            <a:spLocks noGrp="1"/>
          </p:cNvSpPr>
          <p:nvPr>
            <p:ph idx="1"/>
          </p:nvPr>
        </p:nvSpPr>
        <p:spPr>
          <a:xfrm>
            <a:off x="179512" y="4869160"/>
            <a:ext cx="8507288" cy="1728193"/>
          </a:xfrm>
        </p:spPr>
        <p:txBody>
          <a:bodyPr>
            <a:normAutofit fontScale="85000" lnSpcReduction="20000"/>
          </a:bodyPr>
          <a:lstStyle/>
          <a:p>
            <a:pPr lvl="2" algn="just">
              <a:buNone/>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April 30</a:t>
            </a:r>
            <a:endPar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April 30, 1945 in 21 hours and 45 minutes part of the 150th Infantry Division under the command of Major-General</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V.M. Schatiloff and 171st Infantry Division under the command of Colonel A.I .Nehoda captured the first floor of the Reichstag building.</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buNone/>
            </a:pPr>
            <a:endParaRPr lang="ru-RU" dirty="0"/>
          </a:p>
        </p:txBody>
      </p:sp>
      <p:pic>
        <p:nvPicPr>
          <p:cNvPr id="7" name="Рисунок 6" descr="838805254.jpg"/>
          <p:cNvPicPr>
            <a:picLocks noChangeAspect="1"/>
          </p:cNvPicPr>
          <p:nvPr/>
        </p:nvPicPr>
        <p:blipFill>
          <a:blip r:embed="rId3" cstate="print"/>
          <a:stretch>
            <a:fillRect/>
          </a:stretch>
        </p:blipFill>
        <p:spPr>
          <a:xfrm>
            <a:off x="5004048" y="2132856"/>
            <a:ext cx="4139952" cy="31360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7.jpeg"/>
          <p:cNvPicPr>
            <a:picLocks noGrp="1" noChangeAspect="1"/>
          </p:cNvPicPr>
          <p:nvPr>
            <p:ph idx="1"/>
          </p:nvPr>
        </p:nvPicPr>
        <p:blipFill>
          <a:blip r:embed="rId2" cstate="print"/>
          <a:stretch>
            <a:fillRect/>
          </a:stretch>
        </p:blipFill>
        <p:spPr>
          <a:xfrm>
            <a:off x="1403648" y="0"/>
            <a:ext cx="6631453" cy="6879026"/>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264</TotalTime>
  <Words>418</Words>
  <Application>Microsoft Office PowerPoint</Application>
  <PresentationFormat>Экран (4:3)</PresentationFormat>
  <Paragraphs>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Battle for the Reichstag </vt:lpstr>
      <vt:lpstr>Слайд 2</vt:lpstr>
      <vt:lpstr>Battle for the Reichstag </vt:lpstr>
      <vt:lpstr>Слайд 4</vt:lpstr>
      <vt:lpstr>Слайд 5</vt:lpstr>
      <vt:lpstr>May 1 </vt:lpstr>
      <vt:lpstr>However, the battle for the Reichstag lasted all day. Soviet soldiers had to battle with the enemy and at the same time fight the fire.  Fight in a burning building lasted until late in the evening. And only in the early morning of May 2 German garrison surrendered. </vt:lpstr>
      <vt:lpstr>Слайд 8</vt:lpstr>
      <vt:lpstr>Слайд 9</vt:lpstr>
      <vt:lpstr>Слайд 10</vt:lpstr>
      <vt:lpstr>Слайд 11</vt:lpstr>
      <vt:lpstr>Слайд 12</vt:lpstr>
      <vt:lpstr>Слайд 13</vt:lpstr>
      <vt:lpstr>Слайд 14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Spider</dc:creator>
  <cp:lastModifiedBy>Пользователь</cp:lastModifiedBy>
  <cp:revision>26</cp:revision>
  <dcterms:created xsi:type="dcterms:W3CDTF">2015-02-04T16:55:55Z</dcterms:created>
  <dcterms:modified xsi:type="dcterms:W3CDTF">2015-02-09T08:57:58Z</dcterms:modified>
</cp:coreProperties>
</file>